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handoutMasterIdLst>
    <p:handoutMasterId r:id="rId28"/>
  </p:handoutMasterIdLst>
  <p:sldIdLst>
    <p:sldId id="256" r:id="rId2"/>
    <p:sldId id="259" r:id="rId3"/>
    <p:sldId id="260" r:id="rId4"/>
    <p:sldId id="262" r:id="rId5"/>
    <p:sldId id="272" r:id="rId6"/>
    <p:sldId id="261" r:id="rId7"/>
    <p:sldId id="279" r:id="rId8"/>
    <p:sldId id="265" r:id="rId9"/>
    <p:sldId id="269" r:id="rId10"/>
    <p:sldId id="266" r:id="rId11"/>
    <p:sldId id="268" r:id="rId12"/>
    <p:sldId id="267" r:id="rId13"/>
    <p:sldId id="285" r:id="rId14"/>
    <p:sldId id="284" r:id="rId15"/>
    <p:sldId id="270" r:id="rId16"/>
    <p:sldId id="280" r:id="rId17"/>
    <p:sldId id="277" r:id="rId18"/>
    <p:sldId id="271" r:id="rId19"/>
    <p:sldId id="273" r:id="rId20"/>
    <p:sldId id="281" r:id="rId21"/>
    <p:sldId id="282" r:id="rId22"/>
    <p:sldId id="283" r:id="rId23"/>
    <p:sldId id="276" r:id="rId24"/>
    <p:sldId id="274" r:id="rId25"/>
    <p:sldId id="275"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35" autoAdjust="0"/>
    <p:restoredTop sz="86067" autoAdjust="0"/>
  </p:normalViewPr>
  <p:slideViewPr>
    <p:cSldViewPr>
      <p:cViewPr varScale="1">
        <p:scale>
          <a:sx n="63" d="100"/>
          <a:sy n="63" d="100"/>
        </p:scale>
        <p:origin x="-34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16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23635A7-4290-485D-A878-07D40C6A9E15}" type="datetimeFigureOut">
              <a:rPr lang="en-US" smtClean="0"/>
              <a:t>6/6/2016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A335BFD-50B9-4D49-B178-DA2D7912300B}" type="slidenum">
              <a:rPr lang="en-US" smtClean="0"/>
              <a:t>‹#›</a:t>
            </a:fld>
            <a:endParaRPr lang="en-US"/>
          </a:p>
        </p:txBody>
      </p:sp>
    </p:spTree>
    <p:extLst>
      <p:ext uri="{BB962C8B-B14F-4D97-AF65-F5344CB8AC3E}">
        <p14:creationId xmlns:p14="http://schemas.microsoft.com/office/powerpoint/2010/main" val="1429370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1D222F1-9E4B-4DFD-AC97-7F063A1F5C55}" type="datetimeFigureOut">
              <a:rPr lang="en-US" smtClean="0"/>
              <a:pPr/>
              <a:t>6/6/2016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4DD4C32-05C6-42F5-B06C-7BADC9E877D5}" type="slidenum">
              <a:rPr lang="en-US" smtClean="0"/>
              <a:pPr/>
              <a:t>‹#›</a:t>
            </a:fld>
            <a:endParaRPr lang="en-US"/>
          </a:p>
        </p:txBody>
      </p:sp>
    </p:spTree>
    <p:extLst>
      <p:ext uri="{BB962C8B-B14F-4D97-AF65-F5344CB8AC3E}">
        <p14:creationId xmlns:p14="http://schemas.microsoft.com/office/powerpoint/2010/main" val="4052126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17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18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DD4C32-05C6-42F5-B06C-7BADC9E877D5}"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A7B9946-F5A6-4A60-9C9C-89865ABE57FA}" type="datetimeFigureOut">
              <a:rPr lang="en-029" smtClean="0"/>
              <a:pPr/>
              <a:t>06/06/2016</a:t>
            </a:fld>
            <a:endParaRPr lang="en-029"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029"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CAC0A0B-E32E-4AFC-AA12-AC02454C8A48}" type="slidenum">
              <a:rPr lang="en-029" smtClean="0"/>
              <a:pPr/>
              <a:t>‹#›</a:t>
            </a:fld>
            <a:endParaRPr lang="en-029"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5" name="Footer Placeholder 4"/>
          <p:cNvSpPr>
            <a:spLocks noGrp="1"/>
          </p:cNvSpPr>
          <p:nvPr>
            <p:ph type="ftr" sz="quarter" idx="11"/>
          </p:nvPr>
        </p:nvSpPr>
        <p:spPr/>
        <p:txBody>
          <a:bodyPr/>
          <a:lstStyle>
            <a:extLst/>
          </a:lstStyle>
          <a:p>
            <a:endParaRPr lang="en-029" dirty="0"/>
          </a:p>
        </p:txBody>
      </p:sp>
      <p:sp>
        <p:nvSpPr>
          <p:cNvPr id="6" name="Slide Number Placeholder 5"/>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3A7B9946-F5A6-4A60-9C9C-89865ABE57FA}" type="datetimeFigureOut">
              <a:rPr lang="en-029" smtClean="0"/>
              <a:pPr/>
              <a:t>06/06/2016</a:t>
            </a:fld>
            <a:endParaRPr lang="en-029"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029"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CAC0A0B-E32E-4AFC-AA12-AC02454C8A48}" type="slidenum">
              <a:rPr lang="en-029" smtClean="0"/>
              <a:pPr/>
              <a:t>‹#›</a:t>
            </a:fld>
            <a:endParaRPr lang="en-029"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5" name="Footer Placeholder 4"/>
          <p:cNvSpPr>
            <a:spLocks noGrp="1"/>
          </p:cNvSpPr>
          <p:nvPr>
            <p:ph type="ftr" sz="quarter" idx="11"/>
          </p:nvPr>
        </p:nvSpPr>
        <p:spPr/>
        <p:txBody>
          <a:bodyPr/>
          <a:lstStyle>
            <a:extLst/>
          </a:lstStyle>
          <a:p>
            <a:endParaRPr lang="en-029" dirty="0"/>
          </a:p>
        </p:txBody>
      </p:sp>
      <p:sp>
        <p:nvSpPr>
          <p:cNvPr id="6" name="Slide Number Placeholder 5"/>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A7B9946-F5A6-4A60-9C9C-89865ABE57FA}" type="datetimeFigureOut">
              <a:rPr lang="en-029" smtClean="0"/>
              <a:pPr/>
              <a:t>06/06/2016</a:t>
            </a:fld>
            <a:endParaRPr lang="en-029"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029"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CAC0A0B-E32E-4AFC-AA12-AC02454C8A48}" type="slidenum">
              <a:rPr lang="en-029" smtClean="0"/>
              <a:pPr/>
              <a:t>‹#›</a:t>
            </a:fld>
            <a:endParaRPr lang="en-029"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6" name="Footer Placeholder 5"/>
          <p:cNvSpPr>
            <a:spLocks noGrp="1"/>
          </p:cNvSpPr>
          <p:nvPr>
            <p:ph type="ftr" sz="quarter" idx="11"/>
          </p:nvPr>
        </p:nvSpPr>
        <p:spPr/>
        <p:txBody>
          <a:bodyPr/>
          <a:lstStyle>
            <a:extLst/>
          </a:lstStyle>
          <a:p>
            <a:endParaRPr lang="en-029" dirty="0"/>
          </a:p>
        </p:txBody>
      </p:sp>
      <p:sp>
        <p:nvSpPr>
          <p:cNvPr id="7" name="Slide Number Placeholder 6"/>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8" name="Footer Placeholder 7"/>
          <p:cNvSpPr>
            <a:spLocks noGrp="1"/>
          </p:cNvSpPr>
          <p:nvPr>
            <p:ph type="ftr" sz="quarter" idx="11"/>
          </p:nvPr>
        </p:nvSpPr>
        <p:spPr/>
        <p:txBody>
          <a:bodyPr/>
          <a:lstStyle>
            <a:extLst/>
          </a:lstStyle>
          <a:p>
            <a:endParaRPr lang="en-029" dirty="0"/>
          </a:p>
        </p:txBody>
      </p:sp>
      <p:sp>
        <p:nvSpPr>
          <p:cNvPr id="9" name="Slide Number Placeholder 8"/>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4" name="Footer Placeholder 3"/>
          <p:cNvSpPr>
            <a:spLocks noGrp="1"/>
          </p:cNvSpPr>
          <p:nvPr>
            <p:ph type="ftr" sz="quarter" idx="11"/>
          </p:nvPr>
        </p:nvSpPr>
        <p:spPr/>
        <p:txBody>
          <a:bodyPr/>
          <a:lstStyle>
            <a:extLst/>
          </a:lstStyle>
          <a:p>
            <a:endParaRPr lang="en-029" dirty="0"/>
          </a:p>
        </p:txBody>
      </p:sp>
      <p:sp>
        <p:nvSpPr>
          <p:cNvPr id="5" name="Slide Number Placeholder 4"/>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3A7B9946-F5A6-4A60-9C9C-89865ABE57FA}" type="datetimeFigureOut">
              <a:rPr lang="en-029" smtClean="0"/>
              <a:pPr/>
              <a:t>06/06/2016</a:t>
            </a:fld>
            <a:endParaRPr lang="en-029"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029" dirty="0"/>
          </a:p>
        </p:txBody>
      </p:sp>
      <p:sp>
        <p:nvSpPr>
          <p:cNvPr id="4" name="Slide Number Placeholder 3"/>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6" name="Footer Placeholder 5"/>
          <p:cNvSpPr>
            <a:spLocks noGrp="1"/>
          </p:cNvSpPr>
          <p:nvPr>
            <p:ph type="ftr" sz="quarter" idx="11"/>
          </p:nvPr>
        </p:nvSpPr>
        <p:spPr/>
        <p:txBody>
          <a:bodyPr/>
          <a:lstStyle>
            <a:extLst/>
          </a:lstStyle>
          <a:p>
            <a:endParaRPr lang="en-029" dirty="0"/>
          </a:p>
        </p:txBody>
      </p:sp>
      <p:sp>
        <p:nvSpPr>
          <p:cNvPr id="7" name="Slide Number Placeholder 6"/>
          <p:cNvSpPr>
            <a:spLocks noGrp="1"/>
          </p:cNvSpPr>
          <p:nvPr>
            <p:ph type="sldNum" sz="quarter" idx="12"/>
          </p:nvPr>
        </p:nvSpPr>
        <p:spPr/>
        <p:txBody>
          <a:bodyPr/>
          <a:lstStyle>
            <a:extLst/>
          </a:lstStyle>
          <a:p>
            <a:fld id="{2CAC0A0B-E32E-4AFC-AA12-AC02454C8A48}" type="slidenum">
              <a:rPr lang="en-029" smtClean="0"/>
              <a:pPr/>
              <a:t>‹#›</a:t>
            </a:fld>
            <a:endParaRPr lang="en-029"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3A7B9946-F5A6-4A60-9C9C-89865ABE57FA}" type="datetimeFigureOut">
              <a:rPr lang="en-029" smtClean="0"/>
              <a:pPr/>
              <a:t>06/06/2016</a:t>
            </a:fld>
            <a:endParaRPr lang="en-029" dirty="0"/>
          </a:p>
        </p:txBody>
      </p:sp>
      <p:sp>
        <p:nvSpPr>
          <p:cNvPr id="6" name="Footer Placeholder 5"/>
          <p:cNvSpPr>
            <a:spLocks noGrp="1"/>
          </p:cNvSpPr>
          <p:nvPr>
            <p:ph type="ftr" sz="quarter" idx="11"/>
          </p:nvPr>
        </p:nvSpPr>
        <p:spPr/>
        <p:txBody>
          <a:bodyPr/>
          <a:lstStyle>
            <a:extLst/>
          </a:lstStyle>
          <a:p>
            <a:endParaRPr lang="en-029" dirty="0"/>
          </a:p>
        </p:txBody>
      </p:sp>
      <p:sp>
        <p:nvSpPr>
          <p:cNvPr id="7" name="Slide Number Placeholder 6"/>
          <p:cNvSpPr>
            <a:spLocks noGrp="1"/>
          </p:cNvSpPr>
          <p:nvPr>
            <p:ph type="sldNum" sz="quarter" idx="12"/>
          </p:nvPr>
        </p:nvSpPr>
        <p:spPr/>
        <p:txBody>
          <a:bodyPr/>
          <a:lstStyle>
            <a:extLst/>
          </a:lstStyle>
          <a:p>
            <a:fld id="{2CAC0A0B-E32E-4AFC-AA12-AC02454C8A48}" type="slidenum">
              <a:rPr lang="en-029" smtClean="0"/>
              <a:pPr/>
              <a:t>‹#›</a:t>
            </a:fld>
            <a:endParaRPr lang="en-029"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A7B9946-F5A6-4A60-9C9C-89865ABE57FA}" type="datetimeFigureOut">
              <a:rPr lang="en-029" smtClean="0"/>
              <a:pPr/>
              <a:t>06/06/2016</a:t>
            </a:fld>
            <a:endParaRPr lang="en-029"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029"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CAC0A0B-E32E-4AFC-AA12-AC02454C8A48}" type="slidenum">
              <a:rPr lang="en-029" smtClean="0"/>
              <a:pPr/>
              <a:t>‹#›</a:t>
            </a:fld>
            <a:endParaRPr lang="en-029"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workspace.imperial.ac.uk/library/Public/vancouver_referencing.pdf"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www.cavehill.uwi.edu/mainlibrary/docs/plagiarismaccountabilitystatement2011-en.aspx" TargetMode="External"/><Relationship Id="rId2" Type="http://schemas.openxmlformats.org/officeDocument/2006/relationships/hyperlink" Target="http://www.cavehill.uwi.edu/mainlibrary/docs/regulations-for-plagarism.aspx"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mailto:margaret.iton@cavehill.uwi.edu"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hyperlink" Target="mailto:valerie.clarke@cavehill.uwi.edu" TargetMode="External"/><Relationship Id="rId4" Type="http://schemas.openxmlformats.org/officeDocument/2006/relationships/hyperlink" Target="mailto:judith.toppin@cavehill.uwi.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533400"/>
            <a:ext cx="5576668" cy="2868168"/>
          </a:xfrm>
        </p:spPr>
        <p:txBody>
          <a:bodyPr/>
          <a:lstStyle/>
          <a:p>
            <a:pPr algn="l"/>
            <a:r>
              <a:rPr lang="en-029" sz="5400" dirty="0" smtClean="0"/>
              <a:t>Academic Integrity:</a:t>
            </a:r>
            <a:endParaRPr lang="en-029" sz="5400" dirty="0"/>
          </a:p>
        </p:txBody>
      </p:sp>
      <p:sp>
        <p:nvSpPr>
          <p:cNvPr id="3" name="Subtitle 2"/>
          <p:cNvSpPr>
            <a:spLocks noGrp="1"/>
          </p:cNvSpPr>
          <p:nvPr>
            <p:ph type="subTitle" idx="1"/>
          </p:nvPr>
        </p:nvSpPr>
        <p:spPr>
          <a:xfrm>
            <a:off x="4724400" y="3505200"/>
            <a:ext cx="4114800" cy="1676400"/>
          </a:xfrm>
        </p:spPr>
        <p:txBody>
          <a:bodyPr>
            <a:noAutofit/>
          </a:bodyPr>
          <a:lstStyle/>
          <a:p>
            <a:pPr algn="l"/>
            <a:r>
              <a:rPr lang="en-029" sz="3200" dirty="0" smtClean="0"/>
              <a:t>The Hallmark of a Successful Academic  &amp; Professional Career  </a:t>
            </a:r>
            <a:endParaRPr lang="en-029" sz="3200" dirty="0"/>
          </a:p>
        </p:txBody>
      </p:sp>
      <p:sp>
        <p:nvSpPr>
          <p:cNvPr id="4" name="TextBox 3"/>
          <p:cNvSpPr txBox="1"/>
          <p:nvPr/>
        </p:nvSpPr>
        <p:spPr>
          <a:xfrm>
            <a:off x="0" y="533400"/>
            <a:ext cx="2667000" cy="6309420"/>
          </a:xfrm>
          <a:prstGeom prst="rect">
            <a:avLst/>
          </a:prstGeom>
          <a:noFill/>
        </p:spPr>
        <p:txBody>
          <a:bodyPr wrap="square" rtlCol="0">
            <a:spAutoFit/>
          </a:bodyPr>
          <a:lstStyle/>
          <a:p>
            <a:pPr algn="ctr"/>
            <a:endParaRPr lang="en-US" sz="2400" dirty="0" smtClean="0"/>
          </a:p>
          <a:p>
            <a:pPr algn="ctr"/>
            <a:endParaRPr lang="en-US" sz="2400" dirty="0" smtClean="0"/>
          </a:p>
          <a:p>
            <a:pPr algn="ctr"/>
            <a:endParaRPr lang="en-US" sz="2400" dirty="0" smtClean="0"/>
          </a:p>
          <a:p>
            <a:pPr algn="ctr"/>
            <a:endParaRPr lang="en-US" sz="2400" dirty="0" smtClean="0"/>
          </a:p>
          <a:p>
            <a:pPr algn="ctr"/>
            <a:endParaRPr lang="en-US" sz="2400" dirty="0" smtClean="0"/>
          </a:p>
          <a:p>
            <a:pPr algn="ctr"/>
            <a:endParaRPr lang="en-US" sz="2400" dirty="0" smtClean="0"/>
          </a:p>
          <a:p>
            <a:pPr algn="ctr"/>
            <a:r>
              <a:rPr lang="en-US" sz="2400" dirty="0" smtClean="0"/>
              <a:t>The</a:t>
            </a:r>
          </a:p>
          <a:p>
            <a:pPr algn="ctr"/>
            <a:r>
              <a:rPr lang="en-US" sz="2400" dirty="0" smtClean="0"/>
              <a:t> University </a:t>
            </a:r>
          </a:p>
          <a:p>
            <a:pPr algn="ctr"/>
            <a:r>
              <a:rPr lang="en-US" sz="2400" dirty="0" smtClean="0"/>
              <a:t>of the</a:t>
            </a:r>
          </a:p>
          <a:p>
            <a:pPr algn="ctr"/>
            <a:r>
              <a:rPr lang="en-US" sz="2400" dirty="0" smtClean="0"/>
              <a:t>West Indies</a:t>
            </a:r>
          </a:p>
          <a:p>
            <a:pPr algn="ctr"/>
            <a:r>
              <a:rPr lang="en-US" sz="2400" dirty="0" smtClean="0"/>
              <a:t>Cave Hill Campus</a:t>
            </a:r>
          </a:p>
          <a:p>
            <a:endParaRPr lang="en-US" sz="2000" i="1" dirty="0" smtClean="0"/>
          </a:p>
          <a:p>
            <a:endParaRPr lang="en-US" sz="2000" i="1" dirty="0" smtClean="0"/>
          </a:p>
          <a:p>
            <a:endParaRPr lang="en-US" sz="2000" i="1" dirty="0" smtClean="0"/>
          </a:p>
          <a:p>
            <a:endParaRPr lang="en-US" sz="2000" i="1" dirty="0" smtClean="0"/>
          </a:p>
          <a:p>
            <a:r>
              <a:rPr lang="en-US" sz="2000" i="1" dirty="0" smtClean="0"/>
              <a:t>Sidney Martin Library </a:t>
            </a:r>
          </a:p>
          <a:p>
            <a:endParaRPr lang="en-US" sz="2000" i="1" dirty="0" smtClean="0"/>
          </a:p>
          <a:p>
            <a:endParaRPr lang="en-US" sz="2000" i="1" dirty="0" smtClean="0"/>
          </a:p>
        </p:txBody>
      </p:sp>
      <p:pic>
        <p:nvPicPr>
          <p:cNvPr id="1027" name="Picture 3"/>
          <p:cNvPicPr>
            <a:picLocks noChangeAspect="1" noChangeArrowheads="1"/>
          </p:cNvPicPr>
          <p:nvPr/>
        </p:nvPicPr>
        <p:blipFill>
          <a:blip r:embed="rId3"/>
          <a:srcRect/>
          <a:stretch>
            <a:fillRect/>
          </a:stretch>
        </p:blipFill>
        <p:spPr bwMode="auto">
          <a:xfrm>
            <a:off x="0" y="0"/>
            <a:ext cx="2667000" cy="2057400"/>
          </a:xfrm>
          <a:prstGeom prst="rect">
            <a:avLst/>
          </a:prstGeom>
          <a:noFill/>
          <a:ln w="9525">
            <a:noFill/>
            <a:miter lim="800000"/>
            <a:headEnd/>
            <a:tailEnd/>
          </a:ln>
          <a:effectLst/>
        </p:spPr>
      </p:pic>
    </p:spTree>
    <p:extLst>
      <p:ext uri="{BB962C8B-B14F-4D97-AF65-F5344CB8AC3E}">
        <p14:creationId xmlns:p14="http://schemas.microsoft.com/office/powerpoint/2010/main" val="135665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HOW DO YOU DOCUMENT?</a:t>
            </a:r>
            <a:endParaRPr lang="en-029" dirty="0"/>
          </a:p>
        </p:txBody>
      </p:sp>
      <p:sp>
        <p:nvSpPr>
          <p:cNvPr id="3" name="TextBox 2"/>
          <p:cNvSpPr txBox="1"/>
          <p:nvPr/>
        </p:nvSpPr>
        <p:spPr>
          <a:xfrm>
            <a:off x="304800" y="1828800"/>
            <a:ext cx="7543800" cy="4154984"/>
          </a:xfrm>
          <a:prstGeom prst="rect">
            <a:avLst/>
          </a:prstGeom>
          <a:noFill/>
        </p:spPr>
        <p:txBody>
          <a:bodyPr wrap="square" rtlCol="0">
            <a:spAutoFit/>
          </a:bodyPr>
          <a:lstStyle/>
          <a:p>
            <a:r>
              <a:rPr lang="en-029" sz="2400" dirty="0" smtClean="0">
                <a:latin typeface="Calibri" panose="020F0502020204030204" pitchFamily="34" charset="0"/>
              </a:rPr>
              <a:t>There are two components to documentation:</a:t>
            </a:r>
          </a:p>
          <a:p>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 </a:t>
            </a:r>
            <a:r>
              <a:rPr lang="en-029" sz="2400" b="1" dirty="0" smtClean="0">
                <a:latin typeface="Calibri" panose="020F0502020204030204" pitchFamily="34" charset="0"/>
              </a:rPr>
              <a:t>In-text citations - </a:t>
            </a:r>
            <a:r>
              <a:rPr lang="en-029" sz="2400" dirty="0" smtClean="0">
                <a:latin typeface="Calibri" panose="020F0502020204030204" pitchFamily="34" charset="0"/>
              </a:rPr>
              <a:t>provide a brief reference of the source  found at the end of your paper.  It is a quick way to let readers know that you have used outside information.</a:t>
            </a:r>
            <a:endParaRPr lang="en-029" sz="2400" b="1" dirty="0" smtClean="0">
              <a:latin typeface="Calibri" panose="020F0502020204030204" pitchFamily="34" charset="0"/>
            </a:endParaRP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b="1" dirty="0" smtClean="0">
                <a:latin typeface="Calibri" panose="020F0502020204030204" pitchFamily="34" charset="0"/>
              </a:rPr>
              <a:t>Reference or Works Cited List </a:t>
            </a:r>
            <a:r>
              <a:rPr lang="en-029" sz="2400" dirty="0" smtClean="0">
                <a:latin typeface="Calibri" panose="020F0502020204030204" pitchFamily="34" charset="0"/>
              </a:rPr>
              <a:t>- provides complete bibliographic information for all  the sources you cited in-text. Comes at the end of your paper and is generally organised alphabetically. </a:t>
            </a:r>
            <a:r>
              <a:rPr lang="en-029" sz="2400" b="1" dirty="0" smtClean="0">
                <a:latin typeface="Calibri" panose="020F0502020204030204" pitchFamily="34" charset="0"/>
              </a:rPr>
              <a:t> </a:t>
            </a:r>
            <a:endParaRPr lang="en-029" sz="2400" b="1" dirty="0">
              <a:latin typeface="Calibri" panose="020F0502020204030204" pitchFamily="34" charset="0"/>
            </a:endParaRPr>
          </a:p>
        </p:txBody>
      </p:sp>
    </p:spTree>
    <p:extLst>
      <p:ext uri="{BB962C8B-B14F-4D97-AF65-F5344CB8AC3E}">
        <p14:creationId xmlns:p14="http://schemas.microsoft.com/office/powerpoint/2010/main" val="34905224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How do you Represent someone’s ideas in your paper</a:t>
            </a:r>
            <a:endParaRPr lang="en-029" dirty="0"/>
          </a:p>
        </p:txBody>
      </p:sp>
      <p:sp>
        <p:nvSpPr>
          <p:cNvPr id="3" name="TextBox 2"/>
          <p:cNvSpPr txBox="1"/>
          <p:nvPr/>
        </p:nvSpPr>
        <p:spPr>
          <a:xfrm>
            <a:off x="457200" y="1828800"/>
            <a:ext cx="7162800" cy="4154984"/>
          </a:xfrm>
          <a:prstGeom prst="rect">
            <a:avLst/>
          </a:prstGeom>
          <a:noFill/>
        </p:spPr>
        <p:txBody>
          <a:bodyPr wrap="square" rtlCol="0">
            <a:spAutoFit/>
          </a:bodyPr>
          <a:lstStyle/>
          <a:p>
            <a:r>
              <a:rPr lang="en-029" sz="2400" dirty="0" smtClean="0">
                <a:latin typeface="Calibri" panose="020F0502020204030204" pitchFamily="34" charset="0"/>
              </a:rPr>
              <a:t>You can either use DIRECT QUOTES as in the preceding example where you reproduce verbatim what the author has said OR you can PARAPHRASE.</a:t>
            </a:r>
          </a:p>
          <a:p>
            <a:endParaRPr lang="en-029" sz="2400" dirty="0">
              <a:latin typeface="Calibri" panose="020F0502020204030204" pitchFamily="34" charset="0"/>
            </a:endParaRPr>
          </a:p>
          <a:p>
            <a:r>
              <a:rPr lang="en-US" altLang="en-US" sz="2400" b="1" dirty="0" smtClean="0">
                <a:latin typeface="Calibri" panose="020F0502020204030204" pitchFamily="34" charset="0"/>
              </a:rPr>
              <a:t>Paraphrasing</a:t>
            </a:r>
            <a:r>
              <a:rPr lang="en-US" altLang="en-US" sz="2400" dirty="0" smtClean="0">
                <a:latin typeface="Calibri" panose="020F0502020204030204" pitchFamily="34" charset="0"/>
              </a:rPr>
              <a:t> </a:t>
            </a:r>
            <a:r>
              <a:rPr lang="en-US" altLang="en-US" sz="2400" dirty="0">
                <a:latin typeface="Calibri" panose="020F0502020204030204" pitchFamily="34" charset="0"/>
              </a:rPr>
              <a:t>is the process of expressing the ideas contained in a source </a:t>
            </a:r>
            <a:r>
              <a:rPr lang="en-US" altLang="en-US" sz="2400" b="1" dirty="0">
                <a:latin typeface="Calibri" panose="020F0502020204030204" pitchFamily="34" charset="0"/>
              </a:rPr>
              <a:t>in your own words</a:t>
            </a:r>
            <a:r>
              <a:rPr lang="en-US" altLang="en-US" sz="2400" dirty="0">
                <a:latin typeface="Calibri" panose="020F0502020204030204" pitchFamily="34" charset="0"/>
              </a:rPr>
              <a:t>, whilst still preserving the essential ideas of the original </a:t>
            </a:r>
            <a:r>
              <a:rPr lang="en-US" altLang="en-US" sz="2400" dirty="0" smtClean="0">
                <a:latin typeface="Calibri" panose="020F0502020204030204" pitchFamily="34" charset="0"/>
              </a:rPr>
              <a:t>source.</a:t>
            </a:r>
          </a:p>
          <a:p>
            <a:endParaRPr lang="en-US" altLang="en-US" sz="2400" b="1" dirty="0">
              <a:latin typeface="Calibri" panose="020F0502020204030204" pitchFamily="34" charset="0"/>
            </a:endParaRPr>
          </a:p>
          <a:p>
            <a:r>
              <a:rPr lang="en-US" altLang="en-US" sz="2400" dirty="0" smtClean="0">
                <a:latin typeface="Calibri" panose="020F0502020204030204" pitchFamily="34" charset="0"/>
              </a:rPr>
              <a:t>Paraphrasing  is recommended to a prolific use of direct quotes. Too many direct quotes in your paper is an indication </a:t>
            </a:r>
            <a:r>
              <a:rPr lang="en-US" altLang="en-US" sz="2400" smtClean="0">
                <a:latin typeface="Calibri" panose="020F0502020204030204" pitchFamily="34" charset="0"/>
              </a:rPr>
              <a:t>that you </a:t>
            </a:r>
            <a:r>
              <a:rPr lang="en-US" altLang="en-US" sz="2400" dirty="0" smtClean="0">
                <a:latin typeface="Calibri" panose="020F0502020204030204" pitchFamily="34" charset="0"/>
              </a:rPr>
              <a:t>have not understood </a:t>
            </a:r>
            <a:r>
              <a:rPr lang="en-US" altLang="en-US" sz="2400" smtClean="0">
                <a:latin typeface="Calibri" panose="020F0502020204030204" pitchFamily="34" charset="0"/>
              </a:rPr>
              <a:t>the content.  </a:t>
            </a:r>
            <a:endParaRPr lang="en-029" sz="2400" dirty="0">
              <a:latin typeface="Calibri" panose="020F0502020204030204" pitchFamily="34" charset="0"/>
            </a:endParaRPr>
          </a:p>
        </p:txBody>
      </p:sp>
    </p:spTree>
    <p:extLst>
      <p:ext uri="{BB962C8B-B14F-4D97-AF65-F5344CB8AC3E}">
        <p14:creationId xmlns:p14="http://schemas.microsoft.com/office/powerpoint/2010/main" val="2317123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Here is an Example </a:t>
            </a:r>
            <a:endParaRPr lang="en-029" dirty="0"/>
          </a:p>
        </p:txBody>
      </p:sp>
      <p:sp>
        <p:nvSpPr>
          <p:cNvPr id="4" name="TextBox 3"/>
          <p:cNvSpPr txBox="1"/>
          <p:nvPr/>
        </p:nvSpPr>
        <p:spPr>
          <a:xfrm>
            <a:off x="457200" y="1676400"/>
            <a:ext cx="7315200" cy="4708981"/>
          </a:xfrm>
          <a:prstGeom prst="rect">
            <a:avLst/>
          </a:prstGeom>
          <a:noFill/>
        </p:spPr>
        <p:txBody>
          <a:bodyPr wrap="square" rtlCol="0">
            <a:spAutoFit/>
          </a:bodyPr>
          <a:lstStyle/>
          <a:p>
            <a:r>
              <a:rPr lang="en-029" sz="2400" b="1" i="1" dirty="0" smtClean="0"/>
              <a:t>In-text citation – Direct quote:</a:t>
            </a:r>
          </a:p>
          <a:p>
            <a:r>
              <a:rPr lang="en-029" i="1" dirty="0" smtClean="0"/>
              <a:t>The </a:t>
            </a:r>
            <a:r>
              <a:rPr lang="en-029" i="1" dirty="0"/>
              <a:t>importance of teaching information literacy skills is even more important today and consequently “librarians and faculty are collaborating like never before to train students in information and technology work… so that ultimately they can be successful in the electronic environment</a:t>
            </a:r>
            <a:r>
              <a:rPr lang="en-029" i="1" dirty="0" smtClean="0"/>
              <a:t>.” </a:t>
            </a:r>
            <a:r>
              <a:rPr lang="en-029" i="1" dirty="0"/>
              <a:t>(Rader 2006</a:t>
            </a:r>
            <a:r>
              <a:rPr lang="en-029" i="1" dirty="0" smtClean="0"/>
              <a:t>)</a:t>
            </a:r>
          </a:p>
          <a:p>
            <a:endParaRPr lang="en-029" i="1" dirty="0" smtClean="0"/>
          </a:p>
          <a:p>
            <a:r>
              <a:rPr lang="en-029" sz="2400" b="1" i="1" dirty="0" smtClean="0"/>
              <a:t>In-text citation – Paraphrase:</a:t>
            </a:r>
            <a:endParaRPr lang="en-029" sz="2400" b="1" i="1" dirty="0"/>
          </a:p>
          <a:p>
            <a:r>
              <a:rPr lang="en-US" i="1" dirty="0"/>
              <a:t>Rader (</a:t>
            </a:r>
            <a:r>
              <a:rPr lang="en-US" i="1" dirty="0" smtClean="0"/>
              <a:t>2006) </a:t>
            </a:r>
            <a:r>
              <a:rPr lang="en-US" i="1" dirty="0"/>
              <a:t>opines that the increasing importance of information literacy to education is now evident in the changes being seen in the higher education sector resulting in the forging of new partnerships between faculty and librarians to teach students the requisite information and technology skills. She concludes that the teaching of these skills is critical if students are to be able to function effectively in the global information environment.</a:t>
            </a:r>
            <a:endParaRPr lang="en-US" dirty="0"/>
          </a:p>
          <a:p>
            <a:endParaRPr lang="en-US" dirty="0"/>
          </a:p>
        </p:txBody>
      </p:sp>
    </p:spTree>
    <p:extLst>
      <p:ext uri="{BB962C8B-B14F-4D97-AF65-F5344CB8AC3E}">
        <p14:creationId xmlns:p14="http://schemas.microsoft.com/office/powerpoint/2010/main" val="1963808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Example continued </a:t>
            </a:r>
            <a:endParaRPr lang="en-029" dirty="0"/>
          </a:p>
        </p:txBody>
      </p:sp>
      <p:sp>
        <p:nvSpPr>
          <p:cNvPr id="3" name="TextBox 2"/>
          <p:cNvSpPr txBox="1"/>
          <p:nvPr/>
        </p:nvSpPr>
        <p:spPr>
          <a:xfrm>
            <a:off x="464820" y="1828800"/>
            <a:ext cx="7315200" cy="4154984"/>
          </a:xfrm>
          <a:prstGeom prst="rect">
            <a:avLst/>
          </a:prstGeom>
          <a:noFill/>
        </p:spPr>
        <p:txBody>
          <a:bodyPr wrap="square" rtlCol="0">
            <a:spAutoFit/>
          </a:bodyPr>
          <a:lstStyle/>
          <a:p>
            <a:r>
              <a:rPr lang="en-029" sz="2400" b="1" i="1" dirty="0" smtClean="0">
                <a:latin typeface="+mj-lt"/>
              </a:rPr>
              <a:t>Full citation to the book in Reference or Works Cited List:</a:t>
            </a:r>
          </a:p>
          <a:p>
            <a:endParaRPr lang="en-029" b="1" i="1" dirty="0" smtClean="0">
              <a:latin typeface="+mj-lt"/>
            </a:endParaRPr>
          </a:p>
          <a:p>
            <a:r>
              <a:rPr lang="en-029" b="1" i="1" dirty="0" smtClean="0"/>
              <a:t>Chicago Style:</a:t>
            </a:r>
          </a:p>
          <a:p>
            <a:r>
              <a:rPr lang="en-029" i="1" dirty="0" smtClean="0"/>
              <a:t>Rader, Patricia. 2006.  Higher Education in the Internet Age. London: Wiley.  </a:t>
            </a:r>
          </a:p>
          <a:p>
            <a:endParaRPr lang="en-029" i="1" dirty="0"/>
          </a:p>
          <a:p>
            <a:r>
              <a:rPr lang="en-029" b="1" i="1" dirty="0" smtClean="0"/>
              <a:t>MLA:</a:t>
            </a:r>
          </a:p>
          <a:p>
            <a:r>
              <a:rPr lang="en-029" i="1" dirty="0" smtClean="0"/>
              <a:t>Rader, Patricia. Higher Education in the Internet Age. London: Wiley, 2006. Print</a:t>
            </a:r>
          </a:p>
          <a:p>
            <a:endParaRPr lang="en-029" i="1" dirty="0" smtClean="0"/>
          </a:p>
          <a:p>
            <a:r>
              <a:rPr lang="en-029" b="1" i="1" dirty="0" smtClean="0"/>
              <a:t>APA:</a:t>
            </a:r>
          </a:p>
          <a:p>
            <a:r>
              <a:rPr lang="en-029" i="1" dirty="0" smtClean="0"/>
              <a:t>Rader, Patricia. (2006). Higher education in the internet age. London: Wiley.</a:t>
            </a:r>
          </a:p>
        </p:txBody>
      </p:sp>
    </p:spTree>
    <p:extLst>
      <p:ext uri="{BB962C8B-B14F-4D97-AF65-F5344CB8AC3E}">
        <p14:creationId xmlns:p14="http://schemas.microsoft.com/office/powerpoint/2010/main" val="3206217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Basic Elements of a Citation </a:t>
            </a:r>
            <a:endParaRPr lang="en-US" dirty="0"/>
          </a:p>
        </p:txBody>
      </p:sp>
      <p:sp>
        <p:nvSpPr>
          <p:cNvPr id="3" name="TextBox 2"/>
          <p:cNvSpPr txBox="1"/>
          <p:nvPr/>
        </p:nvSpPr>
        <p:spPr>
          <a:xfrm>
            <a:off x="457200" y="1828800"/>
            <a:ext cx="2247731" cy="1754326"/>
          </a:xfrm>
          <a:prstGeom prst="rect">
            <a:avLst/>
          </a:prstGeom>
          <a:noFill/>
        </p:spPr>
        <p:txBody>
          <a:bodyPr wrap="none" rtlCol="0">
            <a:spAutoFit/>
          </a:bodyPr>
          <a:lstStyle/>
          <a:p>
            <a:r>
              <a:rPr lang="en-US" b="1" dirty="0" smtClean="0"/>
              <a:t>BOOK:</a:t>
            </a:r>
          </a:p>
          <a:p>
            <a:r>
              <a:rPr lang="en-US" dirty="0" smtClean="0"/>
              <a:t>Author</a:t>
            </a:r>
          </a:p>
          <a:p>
            <a:r>
              <a:rPr lang="en-US" dirty="0" smtClean="0"/>
              <a:t>Title of book</a:t>
            </a:r>
          </a:p>
          <a:p>
            <a:r>
              <a:rPr lang="en-US" dirty="0" smtClean="0"/>
              <a:t>Place of publication</a:t>
            </a:r>
          </a:p>
          <a:p>
            <a:r>
              <a:rPr lang="en-US" dirty="0" smtClean="0"/>
              <a:t>Publisher</a:t>
            </a:r>
          </a:p>
          <a:p>
            <a:r>
              <a:rPr lang="en-US" dirty="0" smtClean="0"/>
              <a:t>Year of publication</a:t>
            </a:r>
            <a:endParaRPr lang="en-US" dirty="0"/>
          </a:p>
        </p:txBody>
      </p:sp>
      <p:sp>
        <p:nvSpPr>
          <p:cNvPr id="4" name="TextBox 3"/>
          <p:cNvSpPr txBox="1"/>
          <p:nvPr/>
        </p:nvSpPr>
        <p:spPr>
          <a:xfrm>
            <a:off x="4197326" y="1828800"/>
            <a:ext cx="3618298" cy="2308324"/>
          </a:xfrm>
          <a:prstGeom prst="rect">
            <a:avLst/>
          </a:prstGeom>
          <a:noFill/>
        </p:spPr>
        <p:txBody>
          <a:bodyPr wrap="none" rtlCol="0">
            <a:spAutoFit/>
          </a:bodyPr>
          <a:lstStyle/>
          <a:p>
            <a:r>
              <a:rPr lang="en-US" b="1" dirty="0" smtClean="0"/>
              <a:t>JOURNAL:</a:t>
            </a:r>
          </a:p>
          <a:p>
            <a:r>
              <a:rPr lang="en-US" dirty="0" smtClean="0"/>
              <a:t>Author of article</a:t>
            </a:r>
          </a:p>
          <a:p>
            <a:r>
              <a:rPr lang="en-US" dirty="0" smtClean="0"/>
              <a:t>Title of article</a:t>
            </a:r>
          </a:p>
          <a:p>
            <a:r>
              <a:rPr lang="en-US" dirty="0" smtClean="0"/>
              <a:t>Title of journal</a:t>
            </a:r>
          </a:p>
          <a:p>
            <a:r>
              <a:rPr lang="en-US" dirty="0" smtClean="0"/>
              <a:t>Volume</a:t>
            </a:r>
          </a:p>
          <a:p>
            <a:r>
              <a:rPr lang="en-US" dirty="0" smtClean="0"/>
              <a:t>Issue</a:t>
            </a:r>
          </a:p>
          <a:p>
            <a:r>
              <a:rPr lang="en-US" dirty="0" smtClean="0"/>
              <a:t>Year</a:t>
            </a:r>
          </a:p>
          <a:p>
            <a:r>
              <a:rPr lang="en-US" dirty="0" smtClean="0"/>
              <a:t>Inclusive page numbers of article</a:t>
            </a:r>
            <a:endParaRPr lang="en-US" dirty="0"/>
          </a:p>
        </p:txBody>
      </p:sp>
      <p:sp>
        <p:nvSpPr>
          <p:cNvPr id="5" name="TextBox 4"/>
          <p:cNvSpPr txBox="1"/>
          <p:nvPr/>
        </p:nvSpPr>
        <p:spPr>
          <a:xfrm>
            <a:off x="457200" y="3733800"/>
            <a:ext cx="3740126" cy="2862322"/>
          </a:xfrm>
          <a:prstGeom prst="rect">
            <a:avLst/>
          </a:prstGeom>
          <a:noFill/>
        </p:spPr>
        <p:txBody>
          <a:bodyPr wrap="none" rtlCol="0">
            <a:spAutoFit/>
          </a:bodyPr>
          <a:lstStyle/>
          <a:p>
            <a:r>
              <a:rPr lang="en-US" b="1" dirty="0" smtClean="0"/>
              <a:t>BOOK CHAPTER</a:t>
            </a:r>
            <a:r>
              <a:rPr lang="en-US" dirty="0" smtClean="0"/>
              <a:t>:</a:t>
            </a:r>
          </a:p>
          <a:p>
            <a:r>
              <a:rPr lang="en-US" dirty="0" smtClean="0"/>
              <a:t>Author of chapter</a:t>
            </a:r>
          </a:p>
          <a:p>
            <a:r>
              <a:rPr lang="en-US" dirty="0" smtClean="0"/>
              <a:t>Title of chapter</a:t>
            </a:r>
          </a:p>
          <a:p>
            <a:r>
              <a:rPr lang="en-US" dirty="0" smtClean="0"/>
              <a:t>Title of book</a:t>
            </a:r>
          </a:p>
          <a:p>
            <a:r>
              <a:rPr lang="en-US" dirty="0" smtClean="0"/>
              <a:t>Editor of book</a:t>
            </a:r>
          </a:p>
          <a:p>
            <a:r>
              <a:rPr lang="en-US" dirty="0" smtClean="0"/>
              <a:t>Place of publication</a:t>
            </a:r>
          </a:p>
          <a:p>
            <a:r>
              <a:rPr lang="en-US" dirty="0" smtClean="0"/>
              <a:t>Publisher</a:t>
            </a:r>
          </a:p>
          <a:p>
            <a:r>
              <a:rPr lang="en-US" dirty="0" smtClean="0"/>
              <a:t>Year of publication</a:t>
            </a:r>
          </a:p>
          <a:p>
            <a:r>
              <a:rPr lang="en-US" dirty="0" smtClean="0"/>
              <a:t>Inclusive page numbers of chapter</a:t>
            </a:r>
          </a:p>
          <a:p>
            <a:endParaRPr lang="en-US" dirty="0"/>
          </a:p>
        </p:txBody>
      </p:sp>
    </p:spTree>
    <p:extLst>
      <p:ext uri="{BB962C8B-B14F-4D97-AF65-F5344CB8AC3E}">
        <p14:creationId xmlns:p14="http://schemas.microsoft.com/office/powerpoint/2010/main" val="2604735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if you fail to document</a:t>
            </a:r>
            <a:endParaRPr lang="en-029" dirty="0"/>
          </a:p>
        </p:txBody>
      </p:sp>
      <p:sp>
        <p:nvSpPr>
          <p:cNvPr id="3" name="TextBox 2"/>
          <p:cNvSpPr txBox="1"/>
          <p:nvPr/>
        </p:nvSpPr>
        <p:spPr>
          <a:xfrm>
            <a:off x="457200" y="1658034"/>
            <a:ext cx="7543800" cy="4955203"/>
          </a:xfrm>
          <a:prstGeom prst="rect">
            <a:avLst/>
          </a:prstGeom>
          <a:noFill/>
        </p:spPr>
        <p:txBody>
          <a:bodyPr wrap="square" rtlCol="0">
            <a:spAutoFit/>
          </a:bodyPr>
          <a:lstStyle/>
          <a:p>
            <a:r>
              <a:rPr lang="en-029" sz="2800" dirty="0" smtClean="0">
                <a:latin typeface="Calibri" panose="020F0502020204030204" pitchFamily="34" charset="0"/>
              </a:rPr>
              <a:t>You risk a failing grade and/or expulsion from the University. Therefore :</a:t>
            </a:r>
          </a:p>
          <a:p>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Make sure you know how to document correctly using  the  documentation style of your respective faculty.  </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Make it a habit to practice documenting as a normal course of your daily routine when you conduct research in addition to writing.</a:t>
            </a:r>
          </a:p>
          <a:p>
            <a:pPr marL="342900" indent="-342900">
              <a:buFont typeface="Wingdings" panose="05000000000000000000" pitchFamily="2" charset="2"/>
              <a:buChar char="q"/>
            </a:pPr>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Make sure you are fully conversant with The UWI’s policy on Plagiarism. </a:t>
            </a:r>
          </a:p>
          <a:p>
            <a:r>
              <a:rPr lang="en-029" sz="2000" dirty="0" smtClean="0">
                <a:latin typeface="Calibri" panose="020F0502020204030204" pitchFamily="34" charset="0"/>
              </a:rPr>
              <a:t>  </a:t>
            </a:r>
            <a:endParaRPr lang="en-029" sz="2000" dirty="0">
              <a:latin typeface="Calibri" panose="020F0502020204030204" pitchFamily="34" charset="0"/>
            </a:endParaRPr>
          </a:p>
        </p:txBody>
      </p:sp>
    </p:spTree>
    <p:extLst>
      <p:ext uri="{BB962C8B-B14F-4D97-AF65-F5344CB8AC3E}">
        <p14:creationId xmlns:p14="http://schemas.microsoft.com/office/powerpoint/2010/main" val="1467236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Plagiarism detection </a:t>
            </a:r>
            <a:endParaRPr lang="en-US" dirty="0"/>
          </a:p>
        </p:txBody>
      </p:sp>
      <p:sp>
        <p:nvSpPr>
          <p:cNvPr id="4" name="TextBox 3"/>
          <p:cNvSpPr txBox="1"/>
          <p:nvPr/>
        </p:nvSpPr>
        <p:spPr>
          <a:xfrm>
            <a:off x="457200" y="1600200"/>
            <a:ext cx="7543800" cy="4154984"/>
          </a:xfrm>
          <a:prstGeom prst="rect">
            <a:avLst/>
          </a:prstGeom>
          <a:noFill/>
        </p:spPr>
        <p:txBody>
          <a:bodyPr wrap="square" rtlCol="0">
            <a:spAutoFit/>
          </a:bodyPr>
          <a:lstStyle/>
          <a:p>
            <a:r>
              <a:rPr lang="en-US" sz="2400" dirty="0" smtClean="0">
                <a:latin typeface="Calibri" pitchFamily="34" charset="0"/>
              </a:rPr>
              <a:t>The UWI Regulations on Plagiarism make provision for </a:t>
            </a:r>
          </a:p>
          <a:p>
            <a:r>
              <a:rPr lang="en-US" sz="2400" dirty="0" smtClean="0">
                <a:latin typeface="Calibri" pitchFamily="34" charset="0"/>
              </a:rPr>
              <a:t>the use of software to detect plagiarism .</a:t>
            </a:r>
          </a:p>
          <a:p>
            <a:endParaRPr lang="en-US" sz="2400" dirty="0" smtClean="0">
              <a:latin typeface="Calibri" pitchFamily="34" charset="0"/>
            </a:endParaRPr>
          </a:p>
          <a:p>
            <a:r>
              <a:rPr lang="en-US" sz="2400" dirty="0" smtClean="0">
                <a:latin typeface="Calibri" pitchFamily="34" charset="0"/>
              </a:rPr>
              <a:t>At Cave Hill the </a:t>
            </a:r>
            <a:r>
              <a:rPr lang="en-US" sz="2400" i="1" dirty="0" err="1" smtClean="0">
                <a:latin typeface="Calibri" pitchFamily="34" charset="0"/>
              </a:rPr>
              <a:t>Turnitin</a:t>
            </a:r>
            <a:r>
              <a:rPr lang="en-US" sz="2400" dirty="0" smtClean="0">
                <a:latin typeface="Calibri" pitchFamily="34" charset="0"/>
              </a:rPr>
              <a:t> text-checking software is used by  faculty to check submitted papers for plagiarism.</a:t>
            </a:r>
          </a:p>
          <a:p>
            <a:endParaRPr lang="en-US" sz="2400" dirty="0" smtClean="0">
              <a:latin typeface="Calibri" pitchFamily="34" charset="0"/>
            </a:endParaRPr>
          </a:p>
          <a:p>
            <a:r>
              <a:rPr lang="en-US" sz="2400" dirty="0" smtClean="0">
                <a:latin typeface="Calibri" pitchFamily="34" charset="0"/>
              </a:rPr>
              <a:t>Students have access to the software through their e-learning course site(s) and can or may be required to vet their papers using the software prior to submission.</a:t>
            </a:r>
          </a:p>
          <a:p>
            <a:endParaRPr lang="en-US" sz="2400" dirty="0" smtClean="0">
              <a:latin typeface="Calibri" pitchFamily="34" charset="0"/>
            </a:endParaRPr>
          </a:p>
          <a:p>
            <a:endParaRPr lang="en-US" sz="2400" dirty="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Documentation styles</a:t>
            </a:r>
            <a:endParaRPr lang="en-US" dirty="0"/>
          </a:p>
        </p:txBody>
      </p:sp>
      <p:pic>
        <p:nvPicPr>
          <p:cNvPr id="3" name="Picture 5" descr="MLA2009.jpg"/>
          <p:cNvPicPr>
            <a:picLocks noChangeAspect="1"/>
          </p:cNvPicPr>
          <p:nvPr/>
        </p:nvPicPr>
        <p:blipFill>
          <a:blip r:embed="rId3" cstate="print"/>
          <a:srcRect/>
          <a:stretch>
            <a:fillRect/>
          </a:stretch>
        </p:blipFill>
        <p:spPr bwMode="auto">
          <a:xfrm>
            <a:off x="381000" y="1524000"/>
            <a:ext cx="1828800" cy="2667000"/>
          </a:xfrm>
          <a:prstGeom prst="rect">
            <a:avLst/>
          </a:prstGeom>
          <a:noFill/>
          <a:ln w="9525">
            <a:noFill/>
            <a:miter lim="800000"/>
            <a:headEnd/>
            <a:tailEnd/>
          </a:ln>
        </p:spPr>
      </p:pic>
      <p:pic>
        <p:nvPicPr>
          <p:cNvPr id="4" name="Picture 9" descr="http://upload.wikimedia.org/wikipedia/commons/b/bf/The_Chicago_Manual_of_Style_16th_edition.gif"/>
          <p:cNvPicPr>
            <a:picLocks noChangeAspect="1" noChangeArrowheads="1"/>
          </p:cNvPicPr>
          <p:nvPr/>
        </p:nvPicPr>
        <p:blipFill>
          <a:blip r:embed="rId4" cstate="print"/>
          <a:srcRect/>
          <a:stretch>
            <a:fillRect/>
          </a:stretch>
        </p:blipFill>
        <p:spPr bwMode="auto">
          <a:xfrm>
            <a:off x="3352800" y="1447800"/>
            <a:ext cx="1828800" cy="2590800"/>
          </a:xfrm>
          <a:prstGeom prst="rect">
            <a:avLst/>
          </a:prstGeom>
          <a:noFill/>
          <a:ln w="9525">
            <a:noFill/>
            <a:miter lim="800000"/>
            <a:headEnd/>
            <a:tailEnd/>
          </a:ln>
        </p:spPr>
      </p:pic>
      <p:pic>
        <p:nvPicPr>
          <p:cNvPr id="5" name="Picture 7" descr="http://www.library.uncc.edu/files/2/english/apa-manual.jpg"/>
          <p:cNvPicPr>
            <a:picLocks noChangeAspect="1" noChangeArrowheads="1"/>
          </p:cNvPicPr>
          <p:nvPr/>
        </p:nvPicPr>
        <p:blipFill>
          <a:blip r:embed="rId5" cstate="print"/>
          <a:srcRect/>
          <a:stretch>
            <a:fillRect/>
          </a:stretch>
        </p:blipFill>
        <p:spPr bwMode="auto">
          <a:xfrm>
            <a:off x="6096000" y="1447800"/>
            <a:ext cx="1752600" cy="2590800"/>
          </a:xfrm>
          <a:prstGeom prst="rect">
            <a:avLst/>
          </a:prstGeom>
          <a:noFill/>
          <a:ln w="9525">
            <a:noFill/>
            <a:miter lim="800000"/>
            <a:headEnd/>
            <a:tailEnd/>
          </a:ln>
        </p:spPr>
      </p:pic>
      <p:pic>
        <p:nvPicPr>
          <p:cNvPr id="2050" name="Picture 2"/>
          <p:cNvPicPr>
            <a:picLocks noChangeAspect="1" noChangeArrowheads="1"/>
          </p:cNvPicPr>
          <p:nvPr/>
        </p:nvPicPr>
        <p:blipFill>
          <a:blip r:embed="rId6"/>
          <a:srcRect/>
          <a:stretch>
            <a:fillRect/>
          </a:stretch>
        </p:blipFill>
        <p:spPr bwMode="auto">
          <a:xfrm>
            <a:off x="2286000" y="4191000"/>
            <a:ext cx="1828800" cy="2667000"/>
          </a:xfrm>
          <a:prstGeom prst="rect">
            <a:avLst/>
          </a:prstGeom>
          <a:noFill/>
          <a:ln w="9525">
            <a:noFill/>
            <a:miter lim="800000"/>
            <a:headEnd/>
            <a:tailEnd/>
          </a:ln>
          <a:effectLst/>
        </p:spPr>
      </p:pic>
      <p:pic>
        <p:nvPicPr>
          <p:cNvPr id="6" name="Picture 2" descr="C:\Documents and Settings\20002087\Desktop\download.jpg"/>
          <p:cNvPicPr>
            <a:picLocks noChangeAspect="1" noChangeArrowheads="1"/>
          </p:cNvPicPr>
          <p:nvPr/>
        </p:nvPicPr>
        <p:blipFill>
          <a:blip r:embed="rId7"/>
          <a:srcRect/>
          <a:stretch>
            <a:fillRect/>
          </a:stretch>
        </p:blipFill>
        <p:spPr bwMode="auto">
          <a:xfrm>
            <a:off x="4953000" y="4114800"/>
            <a:ext cx="1828800" cy="27432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err="1" smtClean="0"/>
              <a:t>Mla</a:t>
            </a:r>
            <a:r>
              <a:rPr lang="en-029" dirty="0" smtClean="0"/>
              <a:t> &amp; APA Styles</a:t>
            </a:r>
            <a:endParaRPr lang="en-029" dirty="0"/>
          </a:p>
        </p:txBody>
      </p:sp>
      <p:sp>
        <p:nvSpPr>
          <p:cNvPr id="3" name="TextBox 2"/>
          <p:cNvSpPr txBox="1"/>
          <p:nvPr/>
        </p:nvSpPr>
        <p:spPr>
          <a:xfrm>
            <a:off x="304800" y="1600200"/>
            <a:ext cx="7467600" cy="1815882"/>
          </a:xfrm>
          <a:prstGeom prst="rect">
            <a:avLst/>
          </a:prstGeom>
          <a:noFill/>
        </p:spPr>
        <p:txBody>
          <a:bodyPr wrap="square" rtlCol="0">
            <a:spAutoFit/>
          </a:bodyPr>
          <a:lstStyle/>
          <a:p>
            <a:endParaRPr lang="en-029" sz="2800" dirty="0">
              <a:latin typeface="Calibri" panose="020F0502020204030204" pitchFamily="34" charset="0"/>
            </a:endParaRPr>
          </a:p>
          <a:p>
            <a:endParaRPr lang="en-029" sz="2800" dirty="0" smtClean="0">
              <a:latin typeface="Calibri" panose="020F0502020204030204" pitchFamily="34" charset="0"/>
            </a:endParaRPr>
          </a:p>
          <a:p>
            <a:endParaRPr lang="en-029" sz="2800" dirty="0">
              <a:latin typeface="Calibri" panose="020F0502020204030204" pitchFamily="34" charset="0"/>
            </a:endParaRPr>
          </a:p>
          <a:p>
            <a:endParaRPr lang="en-029" sz="2800" dirty="0"/>
          </a:p>
        </p:txBody>
      </p:sp>
      <p:pic>
        <p:nvPicPr>
          <p:cNvPr id="4" name="Picture 9" descr="mlahandbook"/>
          <p:cNvPicPr>
            <a:picLocks noChangeAspect="1" noChangeArrowheads="1"/>
          </p:cNvPicPr>
          <p:nvPr/>
        </p:nvPicPr>
        <p:blipFill>
          <a:blip r:embed="rId3" cstate="print"/>
          <a:srcRect/>
          <a:stretch>
            <a:fillRect/>
          </a:stretch>
        </p:blipFill>
        <p:spPr bwMode="auto">
          <a:xfrm>
            <a:off x="5943600" y="381000"/>
            <a:ext cx="1935163" cy="3124200"/>
          </a:xfrm>
          <a:prstGeom prst="rect">
            <a:avLst/>
          </a:prstGeom>
          <a:noFill/>
          <a:ln w="9525">
            <a:noFill/>
            <a:miter lim="800000"/>
            <a:headEnd/>
            <a:tailEnd/>
          </a:ln>
        </p:spPr>
      </p:pic>
      <p:sp>
        <p:nvSpPr>
          <p:cNvPr id="5" name="TextBox 4"/>
          <p:cNvSpPr txBox="1"/>
          <p:nvPr/>
        </p:nvSpPr>
        <p:spPr>
          <a:xfrm>
            <a:off x="304800" y="1600200"/>
            <a:ext cx="7620000" cy="4924425"/>
          </a:xfrm>
          <a:prstGeom prst="rect">
            <a:avLst/>
          </a:prstGeom>
          <a:noFill/>
        </p:spPr>
        <p:txBody>
          <a:bodyPr wrap="square" rtlCol="0">
            <a:spAutoFit/>
          </a:bodyPr>
          <a:lstStyle/>
          <a:p>
            <a:r>
              <a:rPr lang="en-US" sz="2800" b="1" dirty="0" smtClean="0">
                <a:latin typeface="Calibri" pitchFamily="34" charset="0"/>
              </a:rPr>
              <a:t>Faculty of Humanities &amp; Education</a:t>
            </a:r>
          </a:p>
          <a:p>
            <a:endParaRPr lang="en-US" sz="2400" dirty="0" smtClean="0">
              <a:latin typeface="Calibri" pitchFamily="34" charset="0"/>
            </a:endParaRPr>
          </a:p>
          <a:p>
            <a:r>
              <a:rPr lang="en-US" sz="2400" i="1" dirty="0" smtClean="0">
                <a:latin typeface="Calibri" pitchFamily="34" charset="0"/>
              </a:rPr>
              <a:t>MLA Handbook for Writers of Research</a:t>
            </a:r>
          </a:p>
          <a:p>
            <a:r>
              <a:rPr lang="en-US" sz="2400" i="1" dirty="0" smtClean="0">
                <a:latin typeface="Calibri" pitchFamily="34" charset="0"/>
              </a:rPr>
              <a:t>Papers, 7</a:t>
            </a:r>
            <a:r>
              <a:rPr lang="en-US" sz="2400" i="1" baseline="30000" dirty="0" smtClean="0">
                <a:latin typeface="Calibri" pitchFamily="34" charset="0"/>
              </a:rPr>
              <a:t>th</a:t>
            </a:r>
            <a:r>
              <a:rPr lang="en-US" sz="2400" i="1" dirty="0" smtClean="0">
                <a:latin typeface="Calibri" pitchFamily="34" charset="0"/>
              </a:rPr>
              <a:t> ed.</a:t>
            </a:r>
          </a:p>
          <a:p>
            <a:endParaRPr lang="en-US" sz="2400" i="1" dirty="0" smtClean="0">
              <a:latin typeface="Calibri" pitchFamily="34" charset="0"/>
            </a:endParaRPr>
          </a:p>
          <a:p>
            <a:r>
              <a:rPr lang="en-US" sz="2400" dirty="0" smtClean="0">
                <a:latin typeface="Calibri" pitchFamily="34" charset="0"/>
              </a:rPr>
              <a:t>Call no:  LB2369.G53 2009</a:t>
            </a:r>
          </a:p>
          <a:p>
            <a:endParaRPr lang="en-US" dirty="0" smtClean="0"/>
          </a:p>
          <a:p>
            <a:r>
              <a:rPr lang="en-US" sz="2800" b="1" dirty="0" smtClean="0">
                <a:latin typeface="Calibri" pitchFamily="34" charset="0"/>
              </a:rPr>
              <a:t>School of Education</a:t>
            </a:r>
          </a:p>
          <a:p>
            <a:endParaRPr lang="en-US" sz="2400" b="1" dirty="0" smtClean="0">
              <a:latin typeface="Calibri" pitchFamily="34" charset="0"/>
            </a:endParaRPr>
          </a:p>
          <a:p>
            <a:r>
              <a:rPr lang="en-US" sz="2400" i="1" dirty="0" smtClean="0">
                <a:latin typeface="Calibri" pitchFamily="34" charset="0"/>
              </a:rPr>
              <a:t>Publication Manual of the American</a:t>
            </a:r>
          </a:p>
          <a:p>
            <a:r>
              <a:rPr lang="en-US" sz="2400" i="1" dirty="0" smtClean="0">
                <a:latin typeface="Calibri" pitchFamily="34" charset="0"/>
              </a:rPr>
              <a:t>Psychological Association, 6th ed. </a:t>
            </a:r>
          </a:p>
          <a:p>
            <a:endParaRPr lang="en-US" sz="2400" i="1" dirty="0" smtClean="0">
              <a:latin typeface="Calibri" pitchFamily="34" charset="0"/>
            </a:endParaRPr>
          </a:p>
          <a:p>
            <a:r>
              <a:rPr lang="en-US" sz="2400" dirty="0" smtClean="0">
                <a:latin typeface="Calibri" pitchFamily="34" charset="0"/>
              </a:rPr>
              <a:t>Call no:  BF76.7.P83 2010</a:t>
            </a:r>
            <a:endParaRPr lang="en-US" sz="2400" dirty="0">
              <a:latin typeface="Calibri" pitchFamily="34" charset="0"/>
            </a:endParaRPr>
          </a:p>
        </p:txBody>
      </p:sp>
      <p:pic>
        <p:nvPicPr>
          <p:cNvPr id="6" name="il_fi" descr="apa-manual"/>
          <p:cNvPicPr>
            <a:picLocks noChangeAspect="1" noChangeArrowheads="1"/>
          </p:cNvPicPr>
          <p:nvPr/>
        </p:nvPicPr>
        <p:blipFill>
          <a:blip r:embed="rId4" cstate="print"/>
          <a:srcRect/>
          <a:stretch>
            <a:fillRect/>
          </a:stretch>
        </p:blipFill>
        <p:spPr bwMode="auto">
          <a:xfrm>
            <a:off x="6019800" y="3657600"/>
            <a:ext cx="1905000" cy="2971800"/>
          </a:xfrm>
          <a:prstGeom prst="rect">
            <a:avLst/>
          </a:prstGeom>
          <a:noFill/>
          <a:ln w="9525" algn="in">
            <a:noFill/>
            <a:miter lim="800000"/>
            <a:headEnd/>
            <a:tailEnd/>
          </a:ln>
        </p:spPr>
      </p:pic>
    </p:spTree>
    <p:extLst>
      <p:ext uri="{BB962C8B-B14F-4D97-AF65-F5344CB8AC3E}">
        <p14:creationId xmlns:p14="http://schemas.microsoft.com/office/powerpoint/2010/main" val="4197734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242048" cy="1143000"/>
          </a:xfrm>
        </p:spPr>
        <p:txBody>
          <a:bodyPr/>
          <a:lstStyle/>
          <a:p>
            <a:r>
              <a:rPr lang="en-029" dirty="0" smtClean="0"/>
              <a:t>Chicago Style</a:t>
            </a:r>
            <a:endParaRPr lang="en-029" dirty="0"/>
          </a:p>
        </p:txBody>
      </p:sp>
      <p:sp>
        <p:nvSpPr>
          <p:cNvPr id="3" name="TextBox 2"/>
          <p:cNvSpPr txBox="1"/>
          <p:nvPr/>
        </p:nvSpPr>
        <p:spPr>
          <a:xfrm>
            <a:off x="533401" y="1676400"/>
            <a:ext cx="7467600" cy="3416320"/>
          </a:xfrm>
          <a:prstGeom prst="rect">
            <a:avLst/>
          </a:prstGeom>
          <a:noFill/>
        </p:spPr>
        <p:txBody>
          <a:bodyPr wrap="square" rtlCol="0">
            <a:spAutoFit/>
          </a:bodyPr>
          <a:lstStyle/>
          <a:p>
            <a:r>
              <a:rPr lang="en-029" sz="2800" b="1" dirty="0" smtClean="0">
                <a:latin typeface="Calibri" panose="020F0502020204030204" pitchFamily="34" charset="0"/>
              </a:rPr>
              <a:t>Faculties of Social Sciences &amp; Science</a:t>
            </a:r>
          </a:p>
          <a:p>
            <a:r>
              <a:rPr lang="en-029" sz="2800" b="1" dirty="0" smtClean="0">
                <a:latin typeface="Calibri" panose="020F0502020204030204" pitchFamily="34" charset="0"/>
              </a:rPr>
              <a:t>&amp; Technology </a:t>
            </a:r>
          </a:p>
          <a:p>
            <a:endParaRPr lang="en-029" sz="2800" dirty="0" smtClean="0">
              <a:latin typeface="Calibri" panose="020F0502020204030204" pitchFamily="34" charset="0"/>
            </a:endParaRPr>
          </a:p>
          <a:p>
            <a:r>
              <a:rPr lang="en-029" sz="2800" i="1" dirty="0" smtClean="0">
                <a:latin typeface="Calibri" panose="020F0502020204030204" pitchFamily="34" charset="0"/>
              </a:rPr>
              <a:t>The Chicago Manual of Style, 16 ed.</a:t>
            </a:r>
          </a:p>
          <a:p>
            <a:endParaRPr lang="en-029" sz="2800" dirty="0" smtClean="0">
              <a:latin typeface="Calibri" panose="020F0502020204030204" pitchFamily="34" charset="0"/>
            </a:endParaRPr>
          </a:p>
          <a:p>
            <a:r>
              <a:rPr lang="en-029" sz="2400" dirty="0" smtClean="0">
                <a:latin typeface="Calibri" panose="020F0502020204030204" pitchFamily="34" charset="0"/>
              </a:rPr>
              <a:t>Call no: Z253.U69 2010 </a:t>
            </a:r>
          </a:p>
          <a:p>
            <a:endParaRPr lang="en-029" sz="2400" dirty="0" smtClean="0">
              <a:latin typeface="Calibri" panose="020F0502020204030204" pitchFamily="34" charset="0"/>
            </a:endParaRPr>
          </a:p>
          <a:p>
            <a:r>
              <a:rPr lang="en-029" sz="2800" i="1" dirty="0" smtClean="0">
                <a:latin typeface="Calibri" panose="020F0502020204030204" pitchFamily="34" charset="0"/>
              </a:rPr>
              <a:t>Also accessible online via </a:t>
            </a:r>
            <a:r>
              <a:rPr lang="en-029" sz="2800" i="1" dirty="0" err="1" smtClean="0">
                <a:latin typeface="Calibri" panose="020F0502020204030204" pitchFamily="34" charset="0"/>
              </a:rPr>
              <a:t>UWILinc</a:t>
            </a:r>
            <a:endParaRPr lang="en-029" sz="2800" i="1" dirty="0" smtClean="0">
              <a:latin typeface="Calibri" panose="020F0502020204030204" pitchFamily="34" charset="0"/>
            </a:endParaRPr>
          </a:p>
        </p:txBody>
      </p:sp>
      <p:pic>
        <p:nvPicPr>
          <p:cNvPr id="4" name="il_fi" descr="The_Chicago_Manual_of_Style_16th_edition"/>
          <p:cNvPicPr>
            <a:picLocks noChangeAspect="1" noChangeArrowheads="1"/>
          </p:cNvPicPr>
          <p:nvPr/>
        </p:nvPicPr>
        <p:blipFill>
          <a:blip r:embed="rId2" cstate="print"/>
          <a:srcRect/>
          <a:stretch>
            <a:fillRect/>
          </a:stretch>
        </p:blipFill>
        <p:spPr bwMode="auto">
          <a:xfrm>
            <a:off x="5867400" y="2209800"/>
            <a:ext cx="2057400" cy="3352800"/>
          </a:xfrm>
          <a:prstGeom prst="rect">
            <a:avLst/>
          </a:prstGeom>
          <a:noFill/>
          <a:ln w="9525" algn="in">
            <a:noFill/>
            <a:miter lim="800000"/>
            <a:headEnd/>
            <a:tailEnd/>
          </a:ln>
        </p:spPr>
      </p:pic>
    </p:spTree>
    <p:extLst>
      <p:ext uri="{BB962C8B-B14F-4D97-AF65-F5344CB8AC3E}">
        <p14:creationId xmlns:p14="http://schemas.microsoft.com/office/powerpoint/2010/main" val="538738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What IS AcadeMIc INTEGRITY</a:t>
            </a:r>
            <a:endParaRPr lang="en-029" dirty="0"/>
          </a:p>
        </p:txBody>
      </p:sp>
      <p:sp>
        <p:nvSpPr>
          <p:cNvPr id="3" name="TextBox 2"/>
          <p:cNvSpPr txBox="1"/>
          <p:nvPr/>
        </p:nvSpPr>
        <p:spPr>
          <a:xfrm>
            <a:off x="457200" y="1828800"/>
            <a:ext cx="7543800" cy="3970318"/>
          </a:xfrm>
          <a:prstGeom prst="rect">
            <a:avLst/>
          </a:prstGeom>
          <a:noFill/>
        </p:spPr>
        <p:txBody>
          <a:bodyPr wrap="square" rtlCol="0">
            <a:spAutoFit/>
          </a:bodyPr>
          <a:lstStyle/>
          <a:p>
            <a:r>
              <a:rPr lang="en-029" sz="2800" dirty="0" smtClean="0">
                <a:latin typeface="Calibri" panose="020F0502020204030204" pitchFamily="34" charset="0"/>
              </a:rPr>
              <a:t>Academic Integrity refers to the honest and responsible pursuit of scholarship and learning.</a:t>
            </a:r>
          </a:p>
          <a:p>
            <a:endParaRPr lang="en-029" sz="2800" dirty="0">
              <a:latin typeface="Calibri" panose="020F0502020204030204" pitchFamily="34" charset="0"/>
            </a:endParaRPr>
          </a:p>
          <a:p>
            <a:r>
              <a:rPr lang="en-029" sz="2800" dirty="0" smtClean="0">
                <a:latin typeface="Calibri" panose="020F0502020204030204" pitchFamily="34" charset="0"/>
              </a:rPr>
              <a:t>It is one of the most important values of any university community as both the work and the reputation of the university are dependent on the maintenance of high standards of academic integrity.</a:t>
            </a:r>
          </a:p>
          <a:p>
            <a:endParaRPr lang="en-029" sz="2800" dirty="0">
              <a:latin typeface="Calibri" panose="020F0502020204030204" pitchFamily="34" charset="0"/>
            </a:endParaRPr>
          </a:p>
        </p:txBody>
      </p:sp>
    </p:spTree>
    <p:extLst>
      <p:ext uri="{BB962C8B-B14F-4D97-AF65-F5344CB8AC3E}">
        <p14:creationId xmlns:p14="http://schemas.microsoft.com/office/powerpoint/2010/main" val="869751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ACS Style</a:t>
            </a:r>
            <a:endParaRPr lang="en-US" dirty="0"/>
          </a:p>
        </p:txBody>
      </p:sp>
      <p:sp>
        <p:nvSpPr>
          <p:cNvPr id="3" name="TextBox 2"/>
          <p:cNvSpPr txBox="1"/>
          <p:nvPr/>
        </p:nvSpPr>
        <p:spPr>
          <a:xfrm>
            <a:off x="304800" y="1828801"/>
            <a:ext cx="7467600" cy="4893647"/>
          </a:xfrm>
          <a:prstGeom prst="rect">
            <a:avLst/>
          </a:prstGeom>
          <a:noFill/>
        </p:spPr>
        <p:txBody>
          <a:bodyPr wrap="square" rtlCol="0">
            <a:spAutoFit/>
          </a:bodyPr>
          <a:lstStyle/>
          <a:p>
            <a:r>
              <a:rPr lang="en-US" sz="2800" b="1" dirty="0" smtClean="0">
                <a:latin typeface="Calibri" pitchFamily="34" charset="0"/>
              </a:rPr>
              <a:t>Faculty of Science &amp; Technology;</a:t>
            </a:r>
          </a:p>
          <a:p>
            <a:r>
              <a:rPr lang="en-US" sz="2800" b="1" dirty="0" smtClean="0">
                <a:latin typeface="Calibri" pitchFamily="34" charset="0"/>
              </a:rPr>
              <a:t>Discipline of Chemistry </a:t>
            </a:r>
          </a:p>
          <a:p>
            <a:endParaRPr lang="en-US" sz="2800" dirty="0" smtClean="0">
              <a:latin typeface="Calibri" pitchFamily="34" charset="0"/>
            </a:endParaRPr>
          </a:p>
          <a:p>
            <a:r>
              <a:rPr lang="en-US" sz="2800" i="1" dirty="0" smtClean="0">
                <a:latin typeface="Calibri" pitchFamily="34" charset="0"/>
              </a:rPr>
              <a:t>The ACS Style Guide, 3</a:t>
            </a:r>
            <a:r>
              <a:rPr lang="en-US" sz="2800" i="1" baseline="30000" dirty="0" smtClean="0">
                <a:latin typeface="Calibri" pitchFamily="34" charset="0"/>
              </a:rPr>
              <a:t>rd</a:t>
            </a:r>
            <a:r>
              <a:rPr lang="en-US" sz="2800" i="1" dirty="0" smtClean="0">
                <a:latin typeface="Calibri" pitchFamily="34" charset="0"/>
              </a:rPr>
              <a:t> ed</a:t>
            </a:r>
            <a:r>
              <a:rPr lang="en-US" sz="2400" i="1" dirty="0" smtClean="0">
                <a:latin typeface="Calibri" pitchFamily="34" charset="0"/>
              </a:rPr>
              <a:t>.</a:t>
            </a:r>
          </a:p>
          <a:p>
            <a:endParaRPr lang="en-US" sz="2800" dirty="0" smtClean="0">
              <a:latin typeface="Calibri" pitchFamily="34" charset="0"/>
            </a:endParaRPr>
          </a:p>
          <a:p>
            <a:r>
              <a:rPr lang="en-US" sz="2400" dirty="0" smtClean="0">
                <a:latin typeface="Calibri" pitchFamily="34" charset="0"/>
              </a:rPr>
              <a:t>Call no: QD8.5.A25 2006 </a:t>
            </a:r>
          </a:p>
          <a:p>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endParaRPr lang="en-US" sz="2400" dirty="0">
              <a:latin typeface="Calibri" pitchFamily="34" charset="0"/>
            </a:endParaRPr>
          </a:p>
        </p:txBody>
      </p:sp>
      <p:pic>
        <p:nvPicPr>
          <p:cNvPr id="3074" name="Picture 2"/>
          <p:cNvPicPr>
            <a:picLocks noChangeAspect="1" noChangeArrowheads="1"/>
          </p:cNvPicPr>
          <p:nvPr/>
        </p:nvPicPr>
        <p:blipFill>
          <a:blip r:embed="rId2"/>
          <a:srcRect/>
          <a:stretch>
            <a:fillRect/>
          </a:stretch>
        </p:blipFill>
        <p:spPr bwMode="auto">
          <a:xfrm>
            <a:off x="5410200" y="2514600"/>
            <a:ext cx="2286000" cy="3429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Vancouver Style</a:t>
            </a:r>
            <a:endParaRPr lang="en-US" dirty="0"/>
          </a:p>
        </p:txBody>
      </p:sp>
      <p:sp>
        <p:nvSpPr>
          <p:cNvPr id="3" name="TextBox 2"/>
          <p:cNvSpPr txBox="1"/>
          <p:nvPr/>
        </p:nvSpPr>
        <p:spPr>
          <a:xfrm>
            <a:off x="685801" y="1828800"/>
            <a:ext cx="6934200" cy="3477875"/>
          </a:xfrm>
          <a:prstGeom prst="rect">
            <a:avLst/>
          </a:prstGeom>
          <a:noFill/>
        </p:spPr>
        <p:txBody>
          <a:bodyPr wrap="square" rtlCol="0">
            <a:spAutoFit/>
          </a:bodyPr>
          <a:lstStyle/>
          <a:p>
            <a:r>
              <a:rPr lang="en-US" sz="2800" b="1" dirty="0" smtClean="0">
                <a:latin typeface="Calibri" pitchFamily="34" charset="0"/>
              </a:rPr>
              <a:t>Faculty of Medicine </a:t>
            </a:r>
            <a:r>
              <a:rPr lang="en-US" sz="2400" dirty="0" smtClean="0">
                <a:latin typeface="Calibri" pitchFamily="34" charset="0"/>
              </a:rPr>
              <a:t>– </a:t>
            </a:r>
            <a:r>
              <a:rPr lang="en-US" sz="2400" i="1" dirty="0" smtClean="0">
                <a:latin typeface="Calibri" pitchFamily="34" charset="0"/>
              </a:rPr>
              <a:t>There is not a published manual for this style. The recommended site for details on the formatting for the style is: </a:t>
            </a:r>
          </a:p>
          <a:p>
            <a:endParaRPr lang="en-US" sz="2400" i="1" dirty="0" smtClean="0">
              <a:latin typeface="Calibri" pitchFamily="34" charset="0"/>
            </a:endParaRPr>
          </a:p>
          <a:p>
            <a:r>
              <a:rPr lang="en-US" sz="2400" u="sng" dirty="0" smtClean="0">
                <a:hlinkClick r:id="rId2"/>
              </a:rPr>
              <a:t>https://workspace.imperial.ac.uk/library/Public/vancouver_referencing.pdf</a:t>
            </a:r>
            <a:endParaRPr lang="en-US" sz="2400" dirty="0" smtClean="0"/>
          </a:p>
          <a:p>
            <a:endParaRPr lang="en-US" sz="2400" i="1" dirty="0" smtClean="0">
              <a:latin typeface="Calibri" pitchFamily="34" charset="0"/>
            </a:endParaRPr>
          </a:p>
          <a:p>
            <a:endParaRPr lang="en-US" sz="2400" dirty="0" smtClean="0">
              <a:latin typeface="Calibri" pitchFamily="34" charset="0"/>
            </a:endParaRPr>
          </a:p>
          <a:p>
            <a:endParaRPr lang="en-US" sz="2400" dirty="0">
              <a:latin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OSCOLA Style</a:t>
            </a:r>
            <a:endParaRPr lang="en-US" dirty="0"/>
          </a:p>
        </p:txBody>
      </p:sp>
      <p:sp>
        <p:nvSpPr>
          <p:cNvPr id="3" name="TextBox 2"/>
          <p:cNvSpPr txBox="1"/>
          <p:nvPr/>
        </p:nvSpPr>
        <p:spPr>
          <a:xfrm>
            <a:off x="457200" y="1752600"/>
            <a:ext cx="7391400" cy="4770537"/>
          </a:xfrm>
          <a:prstGeom prst="rect">
            <a:avLst/>
          </a:prstGeom>
          <a:noFill/>
        </p:spPr>
        <p:txBody>
          <a:bodyPr wrap="square" rtlCol="0">
            <a:spAutoFit/>
          </a:bodyPr>
          <a:lstStyle/>
          <a:p>
            <a:r>
              <a:rPr lang="en-US" sz="2800" b="1" dirty="0" smtClean="0">
                <a:latin typeface="Calibri" pitchFamily="34" charset="0"/>
              </a:rPr>
              <a:t>Faculty of Law</a:t>
            </a:r>
          </a:p>
          <a:p>
            <a:endParaRPr lang="en-US" sz="2800" dirty="0" smtClean="0">
              <a:latin typeface="Calibri" pitchFamily="34" charset="0"/>
            </a:endParaRPr>
          </a:p>
          <a:p>
            <a:r>
              <a:rPr lang="en-US" sz="2800" i="1" dirty="0" smtClean="0">
                <a:latin typeface="Calibri" pitchFamily="34" charset="0"/>
              </a:rPr>
              <a:t>The Oxfords Standard for Citation of Legal Authorities, 4</a:t>
            </a:r>
            <a:r>
              <a:rPr lang="en-US" sz="2800" i="1" baseline="30000" dirty="0" smtClean="0">
                <a:latin typeface="Calibri" pitchFamily="34" charset="0"/>
              </a:rPr>
              <a:t>th</a:t>
            </a:r>
            <a:r>
              <a:rPr lang="en-US" sz="2800" i="1" dirty="0" smtClean="0">
                <a:latin typeface="Calibri" pitchFamily="34" charset="0"/>
              </a:rPr>
              <a:t> ed.</a:t>
            </a:r>
          </a:p>
          <a:p>
            <a:endParaRPr lang="en-US" sz="2400" dirty="0" smtClean="0">
              <a:latin typeface="Calibri" pitchFamily="34" charset="0"/>
            </a:endParaRPr>
          </a:p>
          <a:p>
            <a:endParaRPr lang="en-US" sz="2400" dirty="0" smtClean="0">
              <a:latin typeface="Calibri" pitchFamily="34" charset="0"/>
            </a:endParaRPr>
          </a:p>
          <a:p>
            <a:r>
              <a:rPr lang="en-US" sz="2400" dirty="0" smtClean="0">
                <a:latin typeface="Calibri" pitchFamily="34" charset="0"/>
              </a:rPr>
              <a:t>Call no.  REF K114 082 2010  </a:t>
            </a:r>
          </a:p>
          <a:p>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endParaRPr lang="en-US" sz="2400" dirty="0">
              <a:latin typeface="Calibri" pitchFamily="34" charset="0"/>
            </a:endParaRPr>
          </a:p>
        </p:txBody>
      </p:sp>
      <p:pic>
        <p:nvPicPr>
          <p:cNvPr id="1026" name="Picture 2" descr="C:\Documents and Settings\20002087\Desktop\download.jpg"/>
          <p:cNvPicPr>
            <a:picLocks noChangeAspect="1" noChangeArrowheads="1"/>
          </p:cNvPicPr>
          <p:nvPr/>
        </p:nvPicPr>
        <p:blipFill>
          <a:blip r:embed="rId3"/>
          <a:srcRect/>
          <a:stretch>
            <a:fillRect/>
          </a:stretch>
        </p:blipFill>
        <p:spPr bwMode="auto">
          <a:xfrm>
            <a:off x="5486400" y="3352800"/>
            <a:ext cx="2057400" cy="32766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UWI Policy Documents</a:t>
            </a:r>
            <a:endParaRPr lang="en-US" dirty="0"/>
          </a:p>
        </p:txBody>
      </p:sp>
      <p:sp>
        <p:nvSpPr>
          <p:cNvPr id="3" name="TextBox 2"/>
          <p:cNvSpPr txBox="1"/>
          <p:nvPr/>
        </p:nvSpPr>
        <p:spPr>
          <a:xfrm>
            <a:off x="457200" y="1828800"/>
            <a:ext cx="6858000" cy="3293209"/>
          </a:xfrm>
          <a:prstGeom prst="rect">
            <a:avLst/>
          </a:prstGeom>
          <a:noFill/>
        </p:spPr>
        <p:txBody>
          <a:bodyPr wrap="square" rtlCol="0">
            <a:spAutoFit/>
          </a:bodyPr>
          <a:lstStyle/>
          <a:p>
            <a:r>
              <a:rPr lang="en-US" sz="3200" dirty="0" smtClean="0">
                <a:latin typeface="Calibri" pitchFamily="34" charset="0"/>
              </a:rPr>
              <a:t>The UWI Plagiarism Policy  </a:t>
            </a:r>
          </a:p>
          <a:p>
            <a:r>
              <a:rPr lang="en-US" sz="2400" dirty="0" smtClean="0">
                <a:latin typeface="Calibri" pitchFamily="34" charset="0"/>
                <a:hlinkClick r:id="rId2"/>
              </a:rPr>
              <a:t>http://www.cavehill.uwi.edu/mainlibrary/docs/regulations-for-plagarism.aspx</a:t>
            </a:r>
            <a:endParaRPr lang="en-US" sz="2400" dirty="0" smtClean="0">
              <a:latin typeface="Calibri" pitchFamily="34" charset="0"/>
            </a:endParaRPr>
          </a:p>
          <a:p>
            <a:endParaRPr lang="en-US" sz="2400" dirty="0" smtClean="0">
              <a:latin typeface="Calibri" pitchFamily="34" charset="0"/>
            </a:endParaRPr>
          </a:p>
          <a:p>
            <a:endParaRPr lang="en-US" sz="2400" dirty="0" smtClean="0">
              <a:latin typeface="Calibri" pitchFamily="34" charset="0"/>
            </a:endParaRPr>
          </a:p>
          <a:p>
            <a:r>
              <a:rPr lang="en-US" sz="3200" dirty="0" smtClean="0">
                <a:latin typeface="Calibri" pitchFamily="34" charset="0"/>
              </a:rPr>
              <a:t>Plagiarism Accountability Statement</a:t>
            </a:r>
          </a:p>
          <a:p>
            <a:r>
              <a:rPr lang="en-US" sz="2400" dirty="0" smtClean="0">
                <a:latin typeface="Calibri" pitchFamily="34" charset="0"/>
                <a:hlinkClick r:id="rId3"/>
              </a:rPr>
              <a:t>http://www.cavehill.uwi.edu/mainlibrary/docs/plagiarismaccountabilitystatement2011-en.aspx</a:t>
            </a:r>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Need to Know More!</a:t>
            </a:r>
            <a:endParaRPr lang="en-029" dirty="0"/>
          </a:p>
        </p:txBody>
      </p:sp>
      <p:sp>
        <p:nvSpPr>
          <p:cNvPr id="3" name="TextBox 2"/>
          <p:cNvSpPr txBox="1"/>
          <p:nvPr/>
        </p:nvSpPr>
        <p:spPr>
          <a:xfrm>
            <a:off x="228600" y="1905000"/>
            <a:ext cx="7467600" cy="3416320"/>
          </a:xfrm>
          <a:prstGeom prst="rect">
            <a:avLst/>
          </a:prstGeom>
          <a:noFill/>
        </p:spPr>
        <p:txBody>
          <a:bodyPr wrap="square" rtlCol="0">
            <a:spAutoFit/>
          </a:bodyPr>
          <a:lstStyle/>
          <a:p>
            <a:pPr marL="342900" indent="-342900">
              <a:buFont typeface="Wingdings" panose="05000000000000000000" pitchFamily="2" charset="2"/>
              <a:buChar char="q"/>
            </a:pPr>
            <a:r>
              <a:rPr lang="en-029" sz="2400" dirty="0" smtClean="0">
                <a:latin typeface="Calibri" panose="020F0502020204030204" pitchFamily="34" charset="0"/>
              </a:rPr>
              <a:t>Visit the library and consult with your Faculty Librarian or the Librarian on Reference Duty. </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Read the library’s website regularly. The library will sometimes advertise training sessions for which you can sign up.</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If you think the entire class needs a hands-on session, ask your Lecturer to contact your Faculty Librarian.</a:t>
            </a:r>
            <a:r>
              <a:rPr lang="en-029" dirty="0" smtClean="0"/>
              <a:t> </a:t>
            </a:r>
            <a:endParaRPr lang="en-029" dirty="0"/>
          </a:p>
        </p:txBody>
      </p:sp>
    </p:spTree>
    <p:extLst>
      <p:ext uri="{BB962C8B-B14F-4D97-AF65-F5344CB8AC3E}">
        <p14:creationId xmlns:p14="http://schemas.microsoft.com/office/powerpoint/2010/main" val="25720741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Your Faculty librarians</a:t>
            </a:r>
            <a:endParaRPr lang="en-029" dirty="0"/>
          </a:p>
        </p:txBody>
      </p:sp>
      <p:sp>
        <p:nvSpPr>
          <p:cNvPr id="3" name="TextBox 2"/>
          <p:cNvSpPr txBox="1"/>
          <p:nvPr/>
        </p:nvSpPr>
        <p:spPr>
          <a:xfrm>
            <a:off x="762000" y="2066806"/>
            <a:ext cx="7010400" cy="4985980"/>
          </a:xfrm>
          <a:prstGeom prst="rect">
            <a:avLst/>
          </a:prstGeom>
          <a:noFill/>
        </p:spPr>
        <p:txBody>
          <a:bodyPr wrap="square" rtlCol="0">
            <a:spAutoFit/>
          </a:bodyPr>
          <a:lstStyle/>
          <a:p>
            <a:r>
              <a:rPr lang="en-029" sz="2400" dirty="0" smtClean="0">
                <a:latin typeface="Calibri" panose="020F0502020204030204" pitchFamily="34" charset="0"/>
              </a:rPr>
              <a:t>Science &amp; Technology – Ingrid </a:t>
            </a:r>
            <a:r>
              <a:rPr lang="en-029" sz="2400" dirty="0" err="1" smtClean="0">
                <a:latin typeface="Calibri" panose="020F0502020204030204" pitchFamily="34" charset="0"/>
              </a:rPr>
              <a:t>Iton</a:t>
            </a:r>
            <a:r>
              <a:rPr lang="en-029" sz="2400" dirty="0" smtClean="0">
                <a:latin typeface="Calibri" panose="020F0502020204030204" pitchFamily="34" charset="0"/>
              </a:rPr>
              <a:t>, ext. 4841, Room 306, Sidney Martin Library </a:t>
            </a:r>
            <a:r>
              <a:rPr lang="en-029" dirty="0" smtClean="0">
                <a:latin typeface="Calibri" panose="020F0502020204030204" pitchFamily="34" charset="0"/>
                <a:hlinkClick r:id="rId3"/>
              </a:rPr>
              <a:t>margaret.iton@cavehill.uwi.edu</a:t>
            </a:r>
            <a:endParaRPr lang="en-029" dirty="0" smtClean="0">
              <a:latin typeface="Calibri" panose="020F0502020204030204" pitchFamily="34" charset="0"/>
            </a:endParaRPr>
          </a:p>
          <a:p>
            <a:endParaRPr lang="en-029" sz="2400" dirty="0">
              <a:latin typeface="Calibri" panose="020F0502020204030204" pitchFamily="34" charset="0"/>
            </a:endParaRPr>
          </a:p>
          <a:p>
            <a:r>
              <a:rPr lang="en-029" sz="2400" dirty="0" smtClean="0">
                <a:latin typeface="Calibri" panose="020F0502020204030204" pitchFamily="34" charset="0"/>
              </a:rPr>
              <a:t>Humanities &amp; education – Ingrid </a:t>
            </a:r>
            <a:r>
              <a:rPr lang="en-029" sz="2400" dirty="0" err="1" smtClean="0">
                <a:latin typeface="Calibri" panose="020F0502020204030204" pitchFamily="34" charset="0"/>
              </a:rPr>
              <a:t>Iton</a:t>
            </a:r>
            <a:endParaRPr lang="en-029" sz="2400" dirty="0" smtClean="0">
              <a:latin typeface="Calibri" panose="020F0502020204030204" pitchFamily="34" charset="0"/>
            </a:endParaRPr>
          </a:p>
          <a:p>
            <a:endParaRPr lang="en-029" sz="2400" dirty="0">
              <a:latin typeface="Calibri" panose="020F0502020204030204" pitchFamily="34" charset="0"/>
            </a:endParaRPr>
          </a:p>
          <a:p>
            <a:r>
              <a:rPr lang="en-029" sz="2400" dirty="0" smtClean="0">
                <a:latin typeface="Calibri" panose="020F0502020204030204" pitchFamily="34" charset="0"/>
              </a:rPr>
              <a:t>Social Sciences – Judith </a:t>
            </a:r>
            <a:r>
              <a:rPr lang="en-029" sz="2400" dirty="0" err="1" smtClean="0">
                <a:latin typeface="Calibri" panose="020F0502020204030204" pitchFamily="34" charset="0"/>
              </a:rPr>
              <a:t>Toppin</a:t>
            </a:r>
            <a:r>
              <a:rPr lang="en-029" sz="2400" dirty="0" smtClean="0">
                <a:latin typeface="Calibri" panose="020F0502020204030204" pitchFamily="34" charset="0"/>
              </a:rPr>
              <a:t>, ext. 4845, Room 206, Sidney Martin Library </a:t>
            </a:r>
            <a:r>
              <a:rPr lang="en-029" dirty="0" smtClean="0">
                <a:latin typeface="Calibri" panose="020F0502020204030204" pitchFamily="34" charset="0"/>
                <a:hlinkClick r:id="rId4"/>
              </a:rPr>
              <a:t>judith.toppin@cavehill.uwi.edu</a:t>
            </a:r>
            <a:endParaRPr lang="en-029" dirty="0" smtClean="0">
              <a:latin typeface="Calibri" panose="020F0502020204030204" pitchFamily="34" charset="0"/>
            </a:endParaRPr>
          </a:p>
          <a:p>
            <a:endParaRPr lang="en-029" sz="2400" dirty="0">
              <a:latin typeface="Calibri" panose="020F0502020204030204" pitchFamily="34" charset="0"/>
            </a:endParaRPr>
          </a:p>
          <a:p>
            <a:r>
              <a:rPr lang="en-029" sz="2400" dirty="0" smtClean="0">
                <a:latin typeface="Calibri" panose="020F0502020204030204" pitchFamily="34" charset="0"/>
              </a:rPr>
              <a:t>Medical Sciences – Valerie Clarke, ext. 4201, </a:t>
            </a:r>
            <a:r>
              <a:rPr lang="en-029" sz="2400" dirty="0" smtClean="0">
                <a:latin typeface="Calibri" panose="020F0502020204030204" pitchFamily="34" charset="0"/>
              </a:rPr>
              <a:t>Elizabeth Watson </a:t>
            </a:r>
            <a:r>
              <a:rPr lang="en-029" sz="2400" smtClean="0">
                <a:latin typeface="Calibri" panose="020F0502020204030204" pitchFamily="34" charset="0"/>
              </a:rPr>
              <a:t>Audio Visual Library </a:t>
            </a:r>
            <a:r>
              <a:rPr lang="en-029" dirty="0" smtClean="0">
                <a:latin typeface="Calibri" panose="020F0502020204030204" pitchFamily="34" charset="0"/>
                <a:hlinkClick r:id="rId5"/>
              </a:rPr>
              <a:t>valerie.clarke@cavehill.uwi.edu</a:t>
            </a:r>
            <a:endParaRPr lang="en-029" dirty="0" smtClean="0">
              <a:latin typeface="Calibri" panose="020F0502020204030204" pitchFamily="34" charset="0"/>
            </a:endParaRPr>
          </a:p>
          <a:p>
            <a:endParaRPr lang="en-029" dirty="0" smtClean="0">
              <a:latin typeface="Calibri" panose="020F0502020204030204" pitchFamily="34" charset="0"/>
            </a:endParaRPr>
          </a:p>
          <a:p>
            <a:pPr algn="ctr"/>
            <a:r>
              <a:rPr lang="en-029" sz="3600" i="1" dirty="0" smtClean="0">
                <a:latin typeface="Baskerville Old Face" pitchFamily="18" charset="0"/>
              </a:rPr>
              <a:t>Thank You</a:t>
            </a:r>
          </a:p>
          <a:p>
            <a:endParaRPr lang="en-029" sz="2400" dirty="0">
              <a:latin typeface="Calibri" panose="020F0502020204030204" pitchFamily="34" charset="0"/>
            </a:endParaRPr>
          </a:p>
        </p:txBody>
      </p:sp>
    </p:spTree>
    <p:extLst>
      <p:ext uri="{BB962C8B-B14F-4D97-AF65-F5344CB8AC3E}">
        <p14:creationId xmlns:p14="http://schemas.microsoft.com/office/powerpoint/2010/main" val="2102692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WhaT IS Your Responsibility</a:t>
            </a:r>
            <a:endParaRPr lang="en-029" dirty="0"/>
          </a:p>
        </p:txBody>
      </p:sp>
      <p:sp>
        <p:nvSpPr>
          <p:cNvPr id="3" name="TextBox 2"/>
          <p:cNvSpPr txBox="1"/>
          <p:nvPr/>
        </p:nvSpPr>
        <p:spPr>
          <a:xfrm>
            <a:off x="304800" y="1905000"/>
            <a:ext cx="7620000" cy="4647426"/>
          </a:xfrm>
          <a:prstGeom prst="rect">
            <a:avLst/>
          </a:prstGeom>
          <a:noFill/>
        </p:spPr>
        <p:txBody>
          <a:bodyPr wrap="square" rtlCol="0">
            <a:spAutoFit/>
          </a:bodyPr>
          <a:lstStyle/>
          <a:p>
            <a:r>
              <a:rPr lang="en-029" sz="2400" dirty="0" smtClean="0">
                <a:latin typeface="Calibri" panose="020F0502020204030204" pitchFamily="34" charset="0"/>
              </a:rPr>
              <a:t>As a student of The University of the West Indies (UWI) you need  to ensure that:</a:t>
            </a:r>
          </a:p>
          <a:p>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The UWI continues to be regarded as an institution whose reputation is built on the integrity of the work produced by the members of its community. </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The degree you earn at the end of the process is a testament to honest effort and genuine learning</a:t>
            </a:r>
            <a:r>
              <a:rPr lang="en-029" sz="2800" dirty="0" smtClean="0">
                <a:latin typeface="Calibri" panose="020F0502020204030204" pitchFamily="34" charset="0"/>
              </a:rPr>
              <a:t>.</a:t>
            </a:r>
          </a:p>
          <a:p>
            <a:pPr marL="342900" indent="-342900">
              <a:buFont typeface="Wingdings" panose="05000000000000000000" pitchFamily="2" charset="2"/>
              <a:buChar char="q"/>
            </a:pPr>
            <a:endParaRPr lang="en-029" sz="28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You are fully conversant with the academic policy of The UWI regarding PLAGIARISM.</a:t>
            </a:r>
            <a:endParaRPr lang="en-029" sz="2400" dirty="0">
              <a:latin typeface="Calibri" panose="020F0502020204030204" pitchFamily="34" charset="0"/>
            </a:endParaRPr>
          </a:p>
        </p:txBody>
      </p:sp>
    </p:spTree>
    <p:extLst>
      <p:ext uri="{BB962C8B-B14F-4D97-AF65-F5344CB8AC3E}">
        <p14:creationId xmlns:p14="http://schemas.microsoft.com/office/powerpoint/2010/main" val="1135129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Plagiarism at The UWI is</a:t>
            </a:r>
            <a:endParaRPr lang="en-029" dirty="0"/>
          </a:p>
        </p:txBody>
      </p:sp>
      <p:sp>
        <p:nvSpPr>
          <p:cNvPr id="3" name="TextBox 2"/>
          <p:cNvSpPr txBox="1"/>
          <p:nvPr/>
        </p:nvSpPr>
        <p:spPr>
          <a:xfrm>
            <a:off x="228600" y="1905001"/>
            <a:ext cx="7848600" cy="4647426"/>
          </a:xfrm>
          <a:prstGeom prst="rect">
            <a:avLst/>
          </a:prstGeom>
          <a:noFill/>
        </p:spPr>
        <p:txBody>
          <a:bodyPr wrap="square" rtlCol="0">
            <a:spAutoFit/>
          </a:bodyPr>
          <a:lstStyle/>
          <a:p>
            <a:r>
              <a:rPr lang="en-029" sz="2400" i="1" dirty="0" smtClean="0">
                <a:latin typeface="Calibri" panose="020F0502020204030204" pitchFamily="34" charset="0"/>
              </a:rPr>
              <a:t>“The unacknowledged and unjustified use of words, ideas or creations of another, including unacknowledged quotation and unjustified unattributed borrowing...” </a:t>
            </a:r>
            <a:r>
              <a:rPr lang="en-029" sz="2400" dirty="0" smtClean="0">
                <a:latin typeface="Calibri" panose="020F0502020204030204" pitchFamily="34" charset="0"/>
              </a:rPr>
              <a:t>(University Regulations on Plagiarism (First Degrees, Diplomas and Certificates) (The University of the West Indies Cave Hill Campus)</a:t>
            </a:r>
          </a:p>
          <a:p>
            <a:r>
              <a:rPr lang="en-029" sz="2400" dirty="0" smtClean="0">
                <a:latin typeface="Calibri" panose="020F0502020204030204" pitchFamily="34" charset="0"/>
              </a:rPr>
              <a:t> </a:t>
            </a:r>
          </a:p>
          <a:p>
            <a:endParaRPr lang="en-029" sz="2400" dirty="0" smtClean="0">
              <a:latin typeface="Calibri" panose="020F0502020204030204" pitchFamily="34" charset="0"/>
            </a:endParaRPr>
          </a:p>
          <a:p>
            <a:r>
              <a:rPr lang="en-029" sz="2000" i="1" dirty="0" smtClean="0">
                <a:latin typeface="Calibri" panose="020F0502020204030204" pitchFamily="34" charset="0"/>
              </a:rPr>
              <a:t>“…Knowledge without integrity is dangerous </a:t>
            </a:r>
          </a:p>
          <a:p>
            <a:r>
              <a:rPr lang="en-029" sz="2000" i="1" dirty="0" smtClean="0">
                <a:latin typeface="Calibri" panose="020F0502020204030204" pitchFamily="34" charset="0"/>
              </a:rPr>
              <a:t>      and dreadful.”</a:t>
            </a:r>
          </a:p>
          <a:p>
            <a:r>
              <a:rPr lang="en-029" sz="2000" i="1" dirty="0" smtClean="0">
                <a:latin typeface="Calibri" panose="020F0502020204030204" pitchFamily="34" charset="0"/>
              </a:rPr>
              <a:t>                           - Samuel Johnson</a:t>
            </a:r>
          </a:p>
          <a:p>
            <a:endParaRPr lang="en-029" sz="2000" i="1" dirty="0">
              <a:latin typeface="Calibri" panose="020F0502020204030204" pitchFamily="34" charset="0"/>
            </a:endParaRPr>
          </a:p>
          <a:p>
            <a:endParaRPr lang="en-029" sz="2400" dirty="0">
              <a:latin typeface="Calibri" panose="020F0502020204030204" pitchFamily="34" charset="0"/>
            </a:endParaRPr>
          </a:p>
        </p:txBody>
      </p:sp>
      <p:pic>
        <p:nvPicPr>
          <p:cNvPr id="5" name="Picture 2"/>
          <p:cNvPicPr>
            <a:picLocks noChangeAspect="1" noChangeArrowheads="1"/>
          </p:cNvPicPr>
          <p:nvPr/>
        </p:nvPicPr>
        <p:blipFill>
          <a:blip r:embed="rId3"/>
          <a:srcRect/>
          <a:stretch>
            <a:fillRect/>
          </a:stretch>
        </p:blipFill>
        <p:spPr bwMode="auto">
          <a:xfrm>
            <a:off x="5029200" y="4038600"/>
            <a:ext cx="3048000" cy="2514600"/>
          </a:xfrm>
          <a:prstGeom prst="rect">
            <a:avLst/>
          </a:prstGeom>
          <a:noFill/>
          <a:ln w="9525">
            <a:noFill/>
            <a:miter lim="800000"/>
            <a:headEnd/>
            <a:tailEnd/>
          </a:ln>
          <a:effectLst/>
        </p:spPr>
      </p:pic>
    </p:spTree>
    <p:extLst>
      <p:ext uri="{BB962C8B-B14F-4D97-AF65-F5344CB8AC3E}">
        <p14:creationId xmlns:p14="http://schemas.microsoft.com/office/powerpoint/2010/main" val="2226263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029" dirty="0" smtClean="0"/>
              <a:t>How do you plagiarize </a:t>
            </a:r>
            <a:endParaRPr lang="en-029" dirty="0"/>
          </a:p>
        </p:txBody>
      </p:sp>
      <p:sp>
        <p:nvSpPr>
          <p:cNvPr id="3" name="TextBox 2"/>
          <p:cNvSpPr txBox="1"/>
          <p:nvPr/>
        </p:nvSpPr>
        <p:spPr>
          <a:xfrm>
            <a:off x="533400" y="1828800"/>
            <a:ext cx="7162800" cy="4893647"/>
          </a:xfrm>
          <a:prstGeom prst="rect">
            <a:avLst/>
          </a:prstGeom>
          <a:noFill/>
        </p:spPr>
        <p:txBody>
          <a:bodyPr wrap="square" rtlCol="0">
            <a:spAutoFit/>
          </a:bodyPr>
          <a:lstStyle/>
          <a:p>
            <a:r>
              <a:rPr lang="en-029" sz="2400" dirty="0" smtClean="0">
                <a:latin typeface="Calibri" panose="020F0502020204030204" pitchFamily="34" charset="0"/>
              </a:rPr>
              <a:t>You do so when you:</a:t>
            </a:r>
          </a:p>
          <a:p>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Rewrite information from books, articles, documents etc. without giving credit</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Copy and paste from web pages and online sources to create ‘patchwork’ writing</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Buy, download or borrow a paper</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Recycle an old paper aka </a:t>
            </a:r>
            <a:r>
              <a:rPr lang="en-029" sz="2400" i="1" dirty="0" smtClean="0">
                <a:latin typeface="Calibri" panose="020F0502020204030204" pitchFamily="34" charset="0"/>
              </a:rPr>
              <a:t>self plagiarism</a:t>
            </a:r>
          </a:p>
          <a:p>
            <a:pPr marL="342900" indent="-342900">
              <a:buFont typeface="Wingdings" panose="05000000000000000000" pitchFamily="2" charset="2"/>
              <a:buChar char="q"/>
            </a:pPr>
            <a:endParaRPr lang="en-029" sz="2400" dirty="0">
              <a:latin typeface="Calibri" panose="020F0502020204030204" pitchFamily="34" charset="0"/>
            </a:endParaRPr>
          </a:p>
          <a:p>
            <a:endParaRPr lang="en-029" sz="2400" b="1" dirty="0">
              <a:solidFill>
                <a:srgbClr val="FF0000"/>
              </a:solidFill>
              <a:latin typeface="Calibri" panose="020F0502020204030204" pitchFamily="34" charset="0"/>
            </a:endParaRPr>
          </a:p>
        </p:txBody>
      </p:sp>
      <p:pic>
        <p:nvPicPr>
          <p:cNvPr id="1026" name="Picture 2"/>
          <p:cNvPicPr>
            <a:picLocks noChangeAspect="1" noChangeArrowheads="1"/>
          </p:cNvPicPr>
          <p:nvPr/>
        </p:nvPicPr>
        <p:blipFill>
          <a:blip r:embed="rId2"/>
          <a:srcRect/>
          <a:stretch>
            <a:fillRect/>
          </a:stretch>
        </p:blipFill>
        <p:spPr bwMode="auto">
          <a:xfrm>
            <a:off x="5943600" y="4267200"/>
            <a:ext cx="1828800" cy="1981200"/>
          </a:xfrm>
          <a:prstGeom prst="rect">
            <a:avLst/>
          </a:prstGeom>
          <a:noFill/>
          <a:ln w="9525">
            <a:noFill/>
            <a:miter lim="800000"/>
            <a:headEnd/>
            <a:tailEnd/>
          </a:ln>
          <a:effectLst/>
        </p:spPr>
      </p:pic>
    </p:spTree>
    <p:extLst>
      <p:ext uri="{BB962C8B-B14F-4D97-AF65-F5344CB8AC3E}">
        <p14:creationId xmlns:p14="http://schemas.microsoft.com/office/powerpoint/2010/main" val="41535575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HOW DO YOU Avoid plagiarism</a:t>
            </a:r>
            <a:endParaRPr lang="en-029" dirty="0"/>
          </a:p>
        </p:txBody>
      </p:sp>
      <p:sp>
        <p:nvSpPr>
          <p:cNvPr id="3" name="TextBox 2"/>
          <p:cNvSpPr txBox="1"/>
          <p:nvPr/>
        </p:nvSpPr>
        <p:spPr>
          <a:xfrm>
            <a:off x="304800" y="1564243"/>
            <a:ext cx="7696200" cy="4555093"/>
          </a:xfrm>
          <a:prstGeom prst="rect">
            <a:avLst/>
          </a:prstGeom>
          <a:noFill/>
        </p:spPr>
        <p:txBody>
          <a:bodyPr wrap="square" rtlCol="0">
            <a:spAutoFit/>
          </a:bodyPr>
          <a:lstStyle/>
          <a:p>
            <a:r>
              <a:rPr lang="en-029" sz="2400" dirty="0" smtClean="0">
                <a:latin typeface="Calibri" panose="020F0502020204030204" pitchFamily="34" charset="0"/>
              </a:rPr>
              <a:t>By using proper documentation methods </a:t>
            </a:r>
          </a:p>
          <a:p>
            <a:r>
              <a:rPr lang="en-029" sz="2400" dirty="0" smtClean="0">
                <a:latin typeface="Calibri" panose="020F0502020204030204" pitchFamily="34" charset="0"/>
              </a:rPr>
              <a:t>in your academic writing.  </a:t>
            </a:r>
          </a:p>
          <a:p>
            <a:endParaRPr lang="en-029" sz="2400" dirty="0" smtClean="0">
              <a:latin typeface="Calibri" panose="020F0502020204030204" pitchFamily="34" charset="0"/>
            </a:endParaRPr>
          </a:p>
          <a:p>
            <a:r>
              <a:rPr lang="en-029" sz="3200" dirty="0" smtClean="0">
                <a:latin typeface="+mj-lt"/>
              </a:rPr>
              <a:t>What is Documentation?</a:t>
            </a:r>
          </a:p>
          <a:p>
            <a:endParaRPr lang="en-029" sz="2400" dirty="0" smtClean="0">
              <a:latin typeface="Calibri" panose="020F0502020204030204" pitchFamily="34" charset="0"/>
            </a:endParaRPr>
          </a:p>
          <a:p>
            <a:r>
              <a:rPr lang="en-029" sz="2400" i="1" dirty="0" smtClean="0">
                <a:latin typeface="Calibri" panose="020F0502020204030204" pitchFamily="34" charset="0"/>
              </a:rPr>
              <a:t>it is how you explain where you got the information you used in your paper.</a:t>
            </a:r>
          </a:p>
          <a:p>
            <a:endParaRPr lang="en-029" sz="2400" dirty="0" smtClean="0">
              <a:latin typeface="Calibri" panose="020F0502020204030204" pitchFamily="34" charset="0"/>
            </a:endParaRPr>
          </a:p>
          <a:p>
            <a:r>
              <a:rPr lang="en-029" sz="2400" dirty="0" smtClean="0">
                <a:latin typeface="Calibri" panose="020F0502020204030204" pitchFamily="34" charset="0"/>
              </a:rPr>
              <a:t>As a student of The UWI documentation will therefore be an essential component of every academic paper you are required to produce.</a:t>
            </a:r>
            <a:endParaRPr lang="en-029" sz="2400" dirty="0">
              <a:latin typeface="Calibri" panose="020F0502020204030204" pitchFamily="34" charset="0"/>
            </a:endParaRPr>
          </a:p>
          <a:p>
            <a:endParaRPr lang="en-029" dirty="0"/>
          </a:p>
        </p:txBody>
      </p:sp>
      <p:pic>
        <p:nvPicPr>
          <p:cNvPr id="1026" name="Picture 2"/>
          <p:cNvPicPr>
            <a:picLocks noChangeAspect="1" noChangeArrowheads="1"/>
          </p:cNvPicPr>
          <p:nvPr/>
        </p:nvPicPr>
        <p:blipFill>
          <a:blip r:embed="rId2"/>
          <a:srcRect/>
          <a:stretch>
            <a:fillRect/>
          </a:stretch>
        </p:blipFill>
        <p:spPr bwMode="auto">
          <a:xfrm>
            <a:off x="5562600" y="1600200"/>
            <a:ext cx="2286000" cy="1828800"/>
          </a:xfrm>
          <a:prstGeom prst="rect">
            <a:avLst/>
          </a:prstGeom>
          <a:noFill/>
          <a:ln w="9525">
            <a:noFill/>
            <a:miter lim="800000"/>
            <a:headEnd/>
            <a:tailEnd/>
          </a:ln>
          <a:effectLst/>
        </p:spPr>
      </p:pic>
    </p:spTree>
    <p:extLst>
      <p:ext uri="{BB962C8B-B14F-4D97-AF65-F5344CB8AC3E}">
        <p14:creationId xmlns:p14="http://schemas.microsoft.com/office/powerpoint/2010/main" val="2692302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does documentation matter</a:t>
            </a:r>
            <a:endParaRPr lang="en-US" dirty="0"/>
          </a:p>
        </p:txBody>
      </p:sp>
      <p:sp>
        <p:nvSpPr>
          <p:cNvPr id="3" name="TextBox 2"/>
          <p:cNvSpPr txBox="1"/>
          <p:nvPr/>
        </p:nvSpPr>
        <p:spPr>
          <a:xfrm>
            <a:off x="457200" y="1752600"/>
            <a:ext cx="7467600" cy="4708981"/>
          </a:xfrm>
          <a:prstGeom prst="rect">
            <a:avLst/>
          </a:prstGeom>
          <a:noFill/>
        </p:spPr>
        <p:txBody>
          <a:bodyPr wrap="square" rtlCol="0">
            <a:spAutoFit/>
          </a:bodyPr>
          <a:lstStyle/>
          <a:p>
            <a:r>
              <a:rPr lang="en-029" sz="2400" dirty="0" smtClean="0">
                <a:latin typeface="Calibri" panose="020F0502020204030204" pitchFamily="34" charset="0"/>
              </a:rPr>
              <a:t>Documentation enables you to – </a:t>
            </a:r>
          </a:p>
          <a:p>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Distinguish your original ideas from borrowed ideas</a:t>
            </a:r>
          </a:p>
          <a:p>
            <a:pPr marL="342900" indent="-342900">
              <a:buFont typeface="Wingdings" panose="05000000000000000000" pitchFamily="2" charset="2"/>
              <a:buChar char="q"/>
            </a:pPr>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Help readers to locate information for further research</a:t>
            </a:r>
          </a:p>
          <a:p>
            <a:pPr marL="342900" indent="-342900">
              <a:buFont typeface="Wingdings" panose="05000000000000000000" pitchFamily="2" charset="2"/>
              <a:buChar char="q"/>
            </a:pPr>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Add authority and context to your own writing</a:t>
            </a:r>
          </a:p>
          <a:p>
            <a:pPr marL="342900" indent="-342900">
              <a:buFont typeface="Wingdings" panose="05000000000000000000" pitchFamily="2" charset="2"/>
              <a:buChar char="q"/>
            </a:pPr>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Acknowledge the work of others</a:t>
            </a:r>
          </a:p>
          <a:p>
            <a:pPr marL="342900" indent="-342900">
              <a:buFont typeface="Wingdings" panose="05000000000000000000" pitchFamily="2" charset="2"/>
              <a:buChar char="q"/>
            </a:pPr>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Avoid committing plagiarism</a:t>
            </a:r>
          </a:p>
          <a:p>
            <a:pPr marL="342900" indent="-342900">
              <a:buFont typeface="Wingdings" panose="05000000000000000000" pitchFamily="2" charset="2"/>
              <a:buChar char="q"/>
            </a:pPr>
            <a:endParaRPr lang="en-029" dirty="0" smtClean="0"/>
          </a:p>
          <a:p>
            <a:endParaRPr lang="en-US" dirty="0"/>
          </a:p>
        </p:txBody>
      </p:sp>
      <p:pic>
        <p:nvPicPr>
          <p:cNvPr id="3074" name="Picture 2"/>
          <p:cNvPicPr>
            <a:picLocks noChangeAspect="1" noChangeArrowheads="1"/>
          </p:cNvPicPr>
          <p:nvPr/>
        </p:nvPicPr>
        <p:blipFill>
          <a:blip r:embed="rId2"/>
          <a:srcRect/>
          <a:stretch>
            <a:fillRect/>
          </a:stretch>
        </p:blipFill>
        <p:spPr bwMode="auto">
          <a:xfrm>
            <a:off x="5562600" y="4648200"/>
            <a:ext cx="2362200" cy="190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When do YOU need to DOCUMENT</a:t>
            </a:r>
            <a:endParaRPr lang="en-029" dirty="0"/>
          </a:p>
        </p:txBody>
      </p:sp>
      <p:sp>
        <p:nvSpPr>
          <p:cNvPr id="4" name="TextBox 3"/>
          <p:cNvSpPr txBox="1"/>
          <p:nvPr/>
        </p:nvSpPr>
        <p:spPr>
          <a:xfrm>
            <a:off x="533400" y="1676400"/>
            <a:ext cx="7162800" cy="4524315"/>
          </a:xfrm>
          <a:prstGeom prst="rect">
            <a:avLst/>
          </a:prstGeom>
          <a:noFill/>
        </p:spPr>
        <p:txBody>
          <a:bodyPr wrap="square" rtlCol="0">
            <a:spAutoFit/>
          </a:bodyPr>
          <a:lstStyle/>
          <a:p>
            <a:endParaRPr lang="en-029" sz="2400" dirty="0" smtClean="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Use of someone’s ideas, opinions or theory irrespective of the medium of the content. </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Use  of information gained from interviewing someone or from an interview whether you use their exact words or paraphrase.</a:t>
            </a:r>
          </a:p>
          <a:p>
            <a:pPr marL="342900" indent="-342900">
              <a:buFont typeface="Wingdings" panose="05000000000000000000" pitchFamily="2" charset="2"/>
              <a:buChar char="q"/>
            </a:pPr>
            <a:endParaRPr lang="en-029" sz="2400" dirty="0">
              <a:latin typeface="Calibri" panose="020F0502020204030204" pitchFamily="34" charset="0"/>
            </a:endParaRPr>
          </a:p>
          <a:p>
            <a:pPr marL="342900" indent="-342900">
              <a:buFont typeface="Wingdings" panose="05000000000000000000" pitchFamily="2" charset="2"/>
              <a:buChar char="q"/>
            </a:pPr>
            <a:r>
              <a:rPr lang="en-029" sz="2400" dirty="0" smtClean="0">
                <a:latin typeface="Calibri" panose="020F0502020204030204" pitchFamily="34" charset="0"/>
              </a:rPr>
              <a:t>Use  of statistics, graphs, charts, diagrams or any form of visual whether obtained from a printed source or electronic source.</a:t>
            </a:r>
            <a:endParaRPr lang="en-029" sz="2400" dirty="0">
              <a:latin typeface="Calibri" panose="020F0502020204030204" pitchFamily="34" charset="0"/>
            </a:endParaRPr>
          </a:p>
          <a:p>
            <a:pPr marL="342900" indent="-342900">
              <a:buFont typeface="Wingdings" panose="05000000000000000000" pitchFamily="2" charset="2"/>
              <a:buChar char="q"/>
            </a:pPr>
            <a:endParaRPr lang="en-029" sz="2400" dirty="0">
              <a:latin typeface="Calibri" panose="020F0502020204030204" pitchFamily="34" charset="0"/>
            </a:endParaRPr>
          </a:p>
        </p:txBody>
      </p:sp>
    </p:spTree>
    <p:extLst>
      <p:ext uri="{BB962C8B-B14F-4D97-AF65-F5344CB8AC3E}">
        <p14:creationId xmlns:p14="http://schemas.microsoft.com/office/powerpoint/2010/main" val="2356942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When don’t you need to document</a:t>
            </a:r>
            <a:endParaRPr lang="en-029" dirty="0"/>
          </a:p>
        </p:txBody>
      </p:sp>
      <p:sp>
        <p:nvSpPr>
          <p:cNvPr id="3" name="TextBox 2"/>
          <p:cNvSpPr txBox="1"/>
          <p:nvPr/>
        </p:nvSpPr>
        <p:spPr>
          <a:xfrm>
            <a:off x="533400" y="1796143"/>
            <a:ext cx="7239000" cy="4431983"/>
          </a:xfrm>
          <a:prstGeom prst="rect">
            <a:avLst/>
          </a:prstGeom>
          <a:noFill/>
        </p:spPr>
        <p:txBody>
          <a:bodyPr wrap="square" rtlCol="0">
            <a:spAutoFit/>
          </a:bodyPr>
          <a:lstStyle/>
          <a:p>
            <a:pPr marL="342900" indent="-342900">
              <a:buFont typeface="Wingdings" panose="05000000000000000000" pitchFamily="2" charset="2"/>
              <a:buChar char="q"/>
            </a:pPr>
            <a:r>
              <a:rPr lang="en-US" altLang="en-US" sz="2400" dirty="0" smtClean="0">
                <a:latin typeface="Calibri" panose="020F0502020204030204" pitchFamily="34" charset="0"/>
              </a:rPr>
              <a:t>Writing of your </a:t>
            </a:r>
            <a:r>
              <a:rPr lang="en-US" altLang="en-US" sz="2400" dirty="0">
                <a:latin typeface="Calibri" panose="020F0502020204030204" pitchFamily="34" charset="0"/>
              </a:rPr>
              <a:t>own experiences, observations, insights, </a:t>
            </a:r>
            <a:r>
              <a:rPr lang="en-US" altLang="en-US" sz="2400" dirty="0" smtClean="0">
                <a:latin typeface="Calibri" panose="020F0502020204030204" pitchFamily="34" charset="0"/>
              </a:rPr>
              <a:t>thoughts or </a:t>
            </a:r>
            <a:r>
              <a:rPr lang="en-US" altLang="en-US" sz="2400" dirty="0">
                <a:latin typeface="Calibri" panose="020F0502020204030204" pitchFamily="34" charset="0"/>
              </a:rPr>
              <a:t>conclusions about a </a:t>
            </a:r>
            <a:r>
              <a:rPr lang="en-US" altLang="en-US" sz="2400" dirty="0" smtClean="0">
                <a:latin typeface="Calibri" panose="020F0502020204030204" pitchFamily="34" charset="0"/>
              </a:rPr>
              <a:t>subject. </a:t>
            </a:r>
            <a:endParaRPr lang="en-US" altLang="en-US" sz="2400" dirty="0">
              <a:latin typeface="Calibri" panose="020F0502020204030204" pitchFamily="34" charset="0"/>
            </a:endParaRPr>
          </a:p>
          <a:p>
            <a:pPr marL="342900" indent="-342900">
              <a:buFont typeface="Wingdings" panose="05000000000000000000" pitchFamily="2" charset="2"/>
              <a:buChar char="q"/>
            </a:pPr>
            <a:endParaRPr lang="en-US" altLang="en-US" sz="2400" dirty="0">
              <a:latin typeface="Calibri" panose="020F0502020204030204" pitchFamily="34" charset="0"/>
            </a:endParaRPr>
          </a:p>
          <a:p>
            <a:pPr marL="342900" indent="-342900">
              <a:buFont typeface="Wingdings" panose="05000000000000000000" pitchFamily="2" charset="2"/>
              <a:buChar char="q"/>
            </a:pPr>
            <a:r>
              <a:rPr lang="en-US" altLang="en-US" sz="2400" dirty="0">
                <a:latin typeface="Calibri" panose="020F0502020204030204" pitchFamily="34" charset="0"/>
              </a:rPr>
              <a:t>Use </a:t>
            </a:r>
            <a:r>
              <a:rPr lang="en-US" altLang="en-US" sz="2400" dirty="0" smtClean="0">
                <a:latin typeface="Calibri" panose="020F0502020204030204" pitchFamily="34" charset="0"/>
              </a:rPr>
              <a:t> of “common </a:t>
            </a:r>
            <a:r>
              <a:rPr lang="en-US" altLang="en-US" sz="2400" dirty="0">
                <a:latin typeface="Calibri" panose="020F0502020204030204" pitchFamily="34" charset="0"/>
              </a:rPr>
              <a:t>knowledge”- facts which can be found </a:t>
            </a:r>
            <a:r>
              <a:rPr lang="en-US" altLang="en-US" sz="2400" dirty="0" smtClean="0">
                <a:latin typeface="Calibri" panose="020F0502020204030204" pitchFamily="34" charset="0"/>
              </a:rPr>
              <a:t>in numerous </a:t>
            </a:r>
            <a:r>
              <a:rPr lang="en-US" altLang="en-US" sz="2400" dirty="0">
                <a:latin typeface="Calibri" panose="020F0502020204030204" pitchFamily="34" charset="0"/>
              </a:rPr>
              <a:t>places i.e. you can find the same information </a:t>
            </a:r>
            <a:r>
              <a:rPr lang="en-US" altLang="en-US" sz="2400" dirty="0" smtClean="0">
                <a:latin typeface="Calibri" panose="020F0502020204030204" pitchFamily="34" charset="0"/>
              </a:rPr>
              <a:t>undocumented </a:t>
            </a:r>
            <a:r>
              <a:rPr lang="en-US" altLang="en-US" sz="2400" dirty="0">
                <a:latin typeface="Calibri" panose="020F0502020204030204" pitchFamily="34" charset="0"/>
              </a:rPr>
              <a:t>in at least five sources;  you think it is </a:t>
            </a:r>
            <a:r>
              <a:rPr lang="en-US" altLang="en-US" sz="2400" dirty="0" smtClean="0">
                <a:latin typeface="Calibri" panose="020F0502020204030204" pitchFamily="34" charset="0"/>
              </a:rPr>
              <a:t>information </a:t>
            </a:r>
            <a:r>
              <a:rPr lang="en-US" altLang="en-US" sz="2400" dirty="0">
                <a:latin typeface="Calibri" panose="020F0502020204030204" pitchFamily="34" charset="0"/>
              </a:rPr>
              <a:t>that readers already know; or a person can </a:t>
            </a:r>
            <a:r>
              <a:rPr lang="en-US" altLang="en-US" sz="2400" dirty="0" smtClean="0">
                <a:latin typeface="Calibri" panose="020F0502020204030204" pitchFamily="34" charset="0"/>
              </a:rPr>
              <a:t>easily  </a:t>
            </a:r>
            <a:r>
              <a:rPr lang="en-US" altLang="en-US" sz="2400" dirty="0">
                <a:latin typeface="Calibri" panose="020F0502020204030204" pitchFamily="34" charset="0"/>
              </a:rPr>
              <a:t>find the same information using general reference </a:t>
            </a:r>
            <a:r>
              <a:rPr lang="en-US" altLang="en-US" sz="2400" dirty="0" smtClean="0">
                <a:latin typeface="Calibri" panose="020F0502020204030204" pitchFamily="34" charset="0"/>
              </a:rPr>
              <a:t>sources. </a:t>
            </a:r>
            <a:endParaRPr lang="en-US" altLang="en-US" sz="2400" dirty="0">
              <a:latin typeface="Calibri" panose="020F0502020204030204" pitchFamily="34" charset="0"/>
            </a:endParaRPr>
          </a:p>
          <a:p>
            <a:pPr marL="342900" indent="-342900">
              <a:buFont typeface="Wingdings" panose="05000000000000000000" pitchFamily="2" charset="2"/>
              <a:buChar char="q"/>
            </a:pPr>
            <a:endParaRPr lang="en-US" altLang="en-US" sz="2400" dirty="0">
              <a:latin typeface="Calibri" panose="020F0502020204030204" pitchFamily="34" charset="0"/>
            </a:endParaRPr>
          </a:p>
          <a:p>
            <a:pPr marL="342900" indent="-342900">
              <a:buFont typeface="Wingdings" panose="05000000000000000000" pitchFamily="2" charset="2"/>
              <a:buChar char="q"/>
            </a:pPr>
            <a:r>
              <a:rPr lang="en-US" altLang="en-US" sz="2400" dirty="0">
                <a:latin typeface="Calibri" panose="020F0502020204030204" pitchFamily="34" charset="0"/>
              </a:rPr>
              <a:t>Write up </a:t>
            </a:r>
            <a:r>
              <a:rPr lang="en-US" altLang="en-US" sz="2400" dirty="0" smtClean="0">
                <a:latin typeface="Calibri" panose="020F0502020204030204" pitchFamily="34" charset="0"/>
              </a:rPr>
              <a:t>of your </a:t>
            </a:r>
            <a:r>
              <a:rPr lang="en-US" altLang="en-US" sz="2400" dirty="0">
                <a:latin typeface="Calibri" panose="020F0502020204030204" pitchFamily="34" charset="0"/>
              </a:rPr>
              <a:t>own experimental </a:t>
            </a:r>
            <a:r>
              <a:rPr lang="en-US" altLang="en-US" sz="2400" dirty="0" smtClean="0">
                <a:latin typeface="Calibri" panose="020F0502020204030204" pitchFamily="34" charset="0"/>
              </a:rPr>
              <a:t>results.</a:t>
            </a:r>
            <a:endParaRPr lang="en-US" altLang="en-US" b="1" dirty="0"/>
          </a:p>
          <a:p>
            <a:endParaRPr lang="en-029" dirty="0"/>
          </a:p>
        </p:txBody>
      </p:sp>
    </p:spTree>
    <p:extLst>
      <p:ext uri="{BB962C8B-B14F-4D97-AF65-F5344CB8AC3E}">
        <p14:creationId xmlns:p14="http://schemas.microsoft.com/office/powerpoint/2010/main" val="9297185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934</TotalTime>
  <Words>1411</Words>
  <Application>Microsoft Office PowerPoint</Application>
  <PresentationFormat>On-screen Show (4:3)</PresentationFormat>
  <Paragraphs>232</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Opulent</vt:lpstr>
      <vt:lpstr>Academic Integrity:</vt:lpstr>
      <vt:lpstr>What IS AcadeMIc INTEGRITY</vt:lpstr>
      <vt:lpstr>WhaT IS Your Responsibility</vt:lpstr>
      <vt:lpstr>Plagiarism at The UWI is</vt:lpstr>
      <vt:lpstr>How do you plagiarize </vt:lpstr>
      <vt:lpstr>HOW DO YOU Avoid plagiarism</vt:lpstr>
      <vt:lpstr>Why does documentation matter</vt:lpstr>
      <vt:lpstr>When do YOU need to DOCUMENT</vt:lpstr>
      <vt:lpstr>When don’t you need to document</vt:lpstr>
      <vt:lpstr>HOW DO YOU DOCUMENT?</vt:lpstr>
      <vt:lpstr>How do you Represent someone’s ideas in your paper</vt:lpstr>
      <vt:lpstr>Here is an Example </vt:lpstr>
      <vt:lpstr>Example continued </vt:lpstr>
      <vt:lpstr>Basic Elements of a Citation </vt:lpstr>
      <vt:lpstr>if you fail to document</vt:lpstr>
      <vt:lpstr>Plagiarism detection </vt:lpstr>
      <vt:lpstr>The Documentation styles</vt:lpstr>
      <vt:lpstr>Mla &amp; APA Styles</vt:lpstr>
      <vt:lpstr>Chicago Style</vt:lpstr>
      <vt:lpstr>ACS Style</vt:lpstr>
      <vt:lpstr>Vancouver Style</vt:lpstr>
      <vt:lpstr>OSCOLA Style</vt:lpstr>
      <vt:lpstr>UWI Policy Documents</vt:lpstr>
      <vt:lpstr>Need to Know More!</vt:lpstr>
      <vt:lpstr>Your Faculty librarians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Integrity</dc:title>
  <dc:creator>Roland Iton</dc:creator>
  <cp:lastModifiedBy>20002087</cp:lastModifiedBy>
  <cp:revision>112</cp:revision>
  <cp:lastPrinted>2016-05-23T17:53:19Z</cp:lastPrinted>
  <dcterms:created xsi:type="dcterms:W3CDTF">2014-07-03T15:10:39Z</dcterms:created>
  <dcterms:modified xsi:type="dcterms:W3CDTF">2016-06-06T20:10:06Z</dcterms:modified>
</cp:coreProperties>
</file>